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ink/inkAction1.xml" ContentType="application/vnd.ms-office.inkAction+xml"/>
  <Override PartName="/ppt/tags/tag5.xml" ContentType="application/vnd.openxmlformats-officedocument.presentationml.tags+xml"/>
  <Override PartName="/ppt/notesSlides/notesSlide7.xml" ContentType="application/vnd.openxmlformats-officedocument.presentationml.notesSlide+xml"/>
  <Override PartName="/ppt/ink/inkAction2.xml" ContentType="application/vnd.ms-office.inkAction+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1336" r:id="rId2"/>
    <p:sldId id="1338" r:id="rId3"/>
    <p:sldId id="1339" r:id="rId4"/>
    <p:sldId id="1340" r:id="rId5"/>
    <p:sldId id="1341" r:id="rId6"/>
    <p:sldId id="1348" r:id="rId7"/>
    <p:sldId id="1351" r:id="rId8"/>
    <p:sldId id="1350" r:id="rId9"/>
    <p:sldId id="1390" r:id="rId10"/>
    <p:sldId id="139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6" d="100"/>
          <a:sy n="66" d="100"/>
        </p:scale>
        <p:origin x="8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2-16T08:32:49.48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act:action type="add" startTime="11821">
    <iact:property name="dataType"/>
    <iact:actionData xml:id="d0">
      <inkml:trace xmlns:inkml="http://www.w3.org/2003/InkML" xml:id="stk0" contextRef="#ctx0" brushRef="#br0">23729 11395 631 0,'0'0'529'2,"0"0"-397"4,0 0-40 2,0 0-13-1,0 0-13 3,0 0-3-6,0 0 0 5,335-28-10-2,-202 17-5 1,28-1-5-2,21 2-4 2,7 2-4 0,-2 1-8 0,-5-1-6-1,-11 6-11 1,-8 2 4 1,-7 0-8-4,-12 0 2 3,-16 0 1 0,-11 0-3 1,-21 0 3-2,-15 0-5 1,-14 0 3-2,-26 0-4 2,-17 0 3 0,-11 0-6-2,-13 0 2 2,0 0-2 0,0 0 1 0,0 0-1-2,0 0 0 2,0 0 0 0,0 0-1 0,-33-7-1-1,-24-18-3 0,-27-8 4 1,-13-6 0-2,-7-3 0 2,-9-5 1 0,5 3 0 0,16 2 0 0,13 5 1 0,21 12-1-2,19 8 0 2,22 12 0-2,8 5 0 2,9 0 1 0,0 0 1 0,0 0-2 0,47 17 6-2,21 21-2 2,23 10-4 0,15 6 2 0,13-1-4-2,-2 1 4 2,-8-7-2 0,-11-4 0-2,-27-7 2 6,-15-8-1-4,-20-4 1-2,-17-7 4 0,-18-2 0 0,-1 5 4 3,0 5-1-2,-40 3-9 1,-21 3 0-2,-16-4 0 2,0-5 0 1,3-8 0-2,4-6 0-1,10-3 0 2,9-2 0 0,-6 2-8 0,-2 11-28-2,-6 2-68 2,-5 11-60 0,51-18-112-2,-3 0-265 2</inkml:trace>
    </iact:actionData>
  </iact:action>
  <iact:action type="add" startTime="12729">
    <iact:property name="dataType"/>
    <iact:actionData xml:id="d1">
      <inkml:trace xmlns:inkml="http://www.w3.org/2003/InkML" xml:id="stk1" contextRef="#ctx0" brushRef="#br0">23832 11001 369 0,'0'0'470'9,"0"0"-284"-3,0 0-28 1,0 0-34 2,0 0-47-3,0 0-26 3,0 0-9-3,-243 243-14 2,182-187-7 0,7-8 0 0,14-6-8-1,16-14 0 0,11-9-5 1,13-4 5 0,0-2 4-1,45 4 30 0,32 7 14 1,26 3-12 0,19 8 0 1,-9-3-7-4,-15 2-11 3,-24-12-8 0,-26-4-5-2,-28-13-14 2,-12 0-2 1,-8 1-2-2,-12 3-26 1,-31 8-85-2,9-12-129 2,8 5-114 0</inkml:trace>
    </iact:actionData>
  </iact:action>
  <iact:action type="add" startTime="13633">
    <iact:property name="dataType"/>
    <iact:actionData xml:id="d2">
      <inkml:trace xmlns:inkml="http://www.w3.org/2003/InkML" xml:id="stk2" contextRef="#ctx0" brushRef="#br0">23290 8559 795 0,'0'0'272'6,"0"0"-94"0,0 0-41-1,0 0-68 5,0 0-25-3,0 0-7 0,383 30 14 0,-263-30 10 1,8 1 3-1,8-1-4 2,17 0-7-2,14 0-8 0,11 0-14 0,4 3-3 2,-5 6-6-1,2-3-5-1,-8 0-8 0,5-3 1 1,1-3 2-2,2 0 2 2,7 0-2 1,9 0-6-2,-10 0 4-1,-7 0-6 2,-14 0 2-1,-6-7-6 0,-2 1 0 1,-8 6 0 0,0 0 0 0,-15 0 0 0,-5 0 0 0,-8 0 0-1,0 0 0 0,1 0 0 1,-7 0 0 0,-2 0 0-2,-8 0 0 2,-2 0 0 0,-7 0 0-2,13 0 0 2,-14 0 0 0,-3 13 0 0,5-6 0 2,-22-1 0-4,7-2 0 2,-7-4 0-2,-7 0 0 0,-4 0 0 2,-12 0 0 0,-2 0 0 0,-12 0 0 0,-10 0 0-2,-7 0 0 3,-12 0 0-2,-3 0 0 1,-5 0 0-2,0 0 0 3,0 0 0-2,0 0 0-1,-17-20 0 2,-29-14 0 0,-21-11 0 0,-21-6 0 0,-12 1 0 0,-11-4 0-2,1 0 0 2,10 12 0-2,19 12 0 2,20 10-9 0,18 12 1 0,15 8 4 0,17 0 3-1,5 0 0 0,6 0 1 2,0 16 1-2,0 7 4 0,33 11 1 0,27 5-4 1,21 3 1-2,23 2-2 2,9-1 2 0,6-7-1 0,-10-6-2 0,-12-6 0 0,-20-1 0-2,-21-1 0 2,-15-3 0-2,-22 4 0 2,-19 5 0 0,0 5 0 0,-37 5 0 0,-29-4 0-2,-11-7 0 3,-10-4 0-2,-3-4 0-1,5 3 0 2,-4-1-7 0,-4-4-17 0,-2-12-67-2,8-5-63 4,61 0-108-4,8 0-125 2</inkml:trace>
    </iact:actionData>
  </iact:action>
  <iact:action type="add" startTime="14957">
    <iact:property name="dataType"/>
    <iact:actionData xml:id="d3">
      <inkml:trace xmlns:inkml="http://www.w3.org/2003/InkML" xml:id="stk3" contextRef="#ctx0" brushRef="#br0">23786 8205 808 0,'0'0'207'9,"0"0"-78"-3,0 0-16 1,0 0-26 1,0 0-49 0,0 0-8-2,0 0-8 2,-405 249-14 0,358-222-5-1,0-2-1 0,9-2 1 3,7-4 3-5,10-2 5 4,5-5 5-3,12 0 8 2,4-2 5-1,0 1 0 3,16 0 3-5,29 9 32 2,24 5-15 2,14 7 5-2,8 6 3 3,2 3 3-4,-7-6-11 1,-11-3-19 1,-14-8-4-2,-18-3-14 2,-12 1-7 0,-17-3-5 0,-9-2 0-2,-5 0-24 2,0-8-64 0,-6-2-85 0,-9-7-135-2,2 0-516 3</inkml:trace>
    </iact:actionData>
  </iact:action>
  <iact:action type="add" startTime="15677">
    <iact:property name="dataType"/>
    <iact:actionData xml:id="d4">
      <inkml:trace xmlns:inkml="http://www.w3.org/2003/InkML" xml:id="stk4" contextRef="#ctx0" brushRef="#br0">25773 9543 746 0,'0'0'218'8,"0"0"-71"-5,0 0-55 6,0 0-38-3,0 0-21 1,-258 163-4 2,242-119-12-2,16-7 2 2,0 0 19-2,16-13 2-1,32-11 3 2,13-13-2 0,1 0-16 0,-4-28-19-2,-6-38-5 2,-14-16-1 0,-12-23-4-2,-9-14 0 3,-14 5-3-1,-3 13-11-2,0 34-1 1,0 30-2 4,0 31 8-5,0 6 11 0,-7 34 2 4,-2 37 4-3,-4 31 6 0,10 16-4-2,-1-2 1 6,4-7 3-5,0-16 4 2,0-19-5 0,0-17-4-2,0-13-4 2,0-14-1 0,4-7-8 0,17-12-35-2,11-3-110 1,-19-8-79 3,-2 0-286-5</inkml:trace>
    </iact:actionData>
  </iact:action>
  <iact:action type="add" startTime="16063">
    <iact:property name="dataType"/>
    <iact:actionData xml:id="d5">
      <inkml:trace xmlns:inkml="http://www.w3.org/2003/InkML" xml:id="stk5" contextRef="#ctx0" brushRef="#br0">26150 10082 929 0,'0'0'224'2,"0"0"-66"4,0 0-80 2,0 0-60 0,0 0-18-3,0 0-2 4,36 144-78-2,-36-144-122 1,0-16-346-2</inkml:trace>
    </iact:actionData>
  </iact:action>
  <iact:action type="add" startTime="16205">
    <iact:property name="dataType"/>
    <iact:actionData xml:id="d6">
      <inkml:trace xmlns:inkml="http://www.w3.org/2003/InkML" xml:id="stk6" contextRef="#ctx0" brushRef="#br0">26233 9488 784 0,'0'0'181'2,"0"0"-39"6,0 0-69-1,0 0-51-1,0 0-22 2,0 0-17 0,29-97-72 0,-25 97-132-1,3 0-405 0</inkml:trace>
    </iact:actionData>
  </iact:action>
  <iact:action type="add" startTime="16401">
    <iact:property name="dataType"/>
    <iact:actionData xml:id="d7">
      <inkml:trace xmlns:inkml="http://www.w3.org/2003/InkML" xml:id="stk7" contextRef="#ctx0" brushRef="#br0">26938 9298 415 0,'0'0'208'2,"0"0"-40"4,0 0-60 1,0 0-20 3,0 0-16-5,0 0-36 2,-86-64-20 1,58 64-8-1,2 0-4 0,6 3 3 2,-1 20-3-1,5 2-2-2,3 6-1 3,6 5 1-1,-3 16-2-2,3 10 0 2,2 7 2 1,5 10-1-3,0 2 2 3,0-3 2-2,0-10 11 0,0-12-1 1,0-8-2-1,0-14-4-1,0-6-4 2,9-11-5 0,4-9-6-2,3-8-35 3,1 0-53 0,9-8-38-2,-18-15-126 0,2 3-275 2</inkml:trace>
    </iact:actionData>
  </iact:action>
  <iact:action type="add" startTime="16810">
    <iact:property name="dataType"/>
    <iact:actionData xml:id="d8">
      <inkml:trace xmlns:inkml="http://www.w3.org/2003/InkML" xml:id="stk8" contextRef="#ctx0" brushRef="#br0">27239 9217 96 0,'0'0'368'3,"0"0"-239"6,0 0-5-3,0 0-20 2,0 0-32 0,0 0-31 0,-12 24-17-2,5-14 12 2,4 1 7 0,-4-2-3-2,4-1 2 2,1-2-3 0,-4-6-20-1,-1 0-17 0,-3 0-2 2,-2 0-5-4,5 0-5 3,3 0 9 2,4 0 1-4,0 0 10 2,0 10 17 0,0 11 16 1,0 5 6-2,0 1-29 0,-9-5-15 0,2 1-2 0,0-3-2 0,1-3-1 3,1 2 0-5,1 9 1 2,1 4 17 1,3 9 13 0,-6 7-2-1,6 5-4 1,0 5-2 0,0 6-15 0,0 3 1 0,0-3-2 0,0-5-1-2,9-11-3 2,3-12-3 0,-2-12 0-2,-4-13-3 2,7-11-10 0,-2 0-56-2,8-8-57 2,-9-14-47 0,-2-3-173 0</inkml:trace>
    </iact:actionData>
  </iact:action>
  <iact:action type="add" startTime="17268">
    <iact:property name="dataType"/>
    <iact:actionData xml:id="d9">
      <inkml:trace xmlns:inkml="http://www.w3.org/2003/InkML" xml:id="stk9" contextRef="#ctx0" brushRef="#br0">27330 9730 196 0,'0'0'746'3,"0"0"-567"4,0 0-106 0,0 0 36 0,0 0-20 3,0 0-33-4,0 0-17 2,-687-65-18 0,627 65-15-2,20 0-6 2,17 0 0 0,17 0-7-1,6 0-41 0,16 0-124 3,17 0 0-4,5 0-136 1</inkml:trace>
    </iact:actionData>
  </iact:action>
  <iact:action type="add" startTime="17529">
    <iact:property name="dataType"/>
    <iact:actionData xml:id="d10">
      <inkml:trace xmlns:inkml="http://www.w3.org/2003/InkML" xml:id="stk10" contextRef="#ctx0" brushRef="#br0">27299 9895 682 0,'0'0'241'4,"0"0"-72"5,0 0-62-2,0 0-38-2,0 0-11 6,0 0-25-5,285-23-21 2,-274 6-10-1,-8-3-2 2,-3 7-5-3,0 2-14 2,-17 4-17-1,-17 7-4 0,7 0 19 1,2 0 15-1,3 7 6-1,9 17 5 2,8 10 9 3,5-1 20-5,0 7 0 2,0-1-1 2,31-5-9-4,7-2-4 0,3-11-9 1,2-7-11 4,1-10-20-6,-1-4-50 2,4 0-65 1,-34 0-164-2,-6 0-481 4</inkml:trace>
    </iact:actionData>
  </iact:action>
  <iact:action type="add" startTime="17871">
    <iact:property name="dataType"/>
    <iact:actionData xml:id="d11">
      <inkml:trace xmlns:inkml="http://www.w3.org/2003/InkML" xml:id="stk11" contextRef="#ctx0" brushRef="#br0">27905 10159 692 0,'0'0'240'2,"0"0"-105"3,0 0-18 4,0 0-63-3,0 0-17 2,0 0-5 0,97-264 0 0,-82 241-7-2,4 12 1 4,7 5 15-5,1-1 4 4,4 7-7-2,-1-4-24 1,4 1-14 0,-4 3-3-3,-1 0-17 5,-6 0-61-4,-2 3-57 2,-21 8-29 0,0-3-200-2</inkml:trace>
    </iact:actionData>
  </iact:action>
  <iact:action type="add" startTime="18093">
    <iact:property name="dataType"/>
    <iact:actionData xml:id="d12">
      <inkml:trace xmlns:inkml="http://www.w3.org/2003/InkML" xml:id="stk12" contextRef="#ctx0" brushRef="#br0">28443 10060 549 0,'0'0'298'4,"0"0"-127"3,0 0-45-1,0 0-67 2,0 0-25 0,0 0-8 1,132-94-20-4,-132 77-5 4,0 8-1-2,0 1-4-1,-20 8-16 2,-8 0-9 0,-8 0 6-1,8 13 3 0,4 16 17 3,9 8 3-4,2 0 8 0,9 3 7 4,4-6 5-2,0-6 1-2,0-11-6 2,4-6 0 0,17-5-2-1,10-6-1 0,14 0 0 1,2-6 1-2,-2-22-9 2,4-2-3 3,-13 7 7-6,-1 3-5 1,-6 3 1 7,-9 12-1-8,-7-2 2 1,-3 7 6 1,-5 0-10 3,6 0 2-4,7 0 5 0,2 25 10 4,-1 7-9-4,-3 2-9 2,0-4-2 0,0 5-5 0,-3-8-13-2,-2-3-12 2,5-17-22 0,10-7-31-1,-15 0-55 0,0-15-250 1</inkml:trace>
    </iact:actionData>
  </iact:action>
  <iact:action type="add" startTime="18575">
    <iact:property name="dataType"/>
    <iact:actionData xml:id="d13">
      <inkml:trace xmlns:inkml="http://www.w3.org/2003/InkML" xml:id="stk13" contextRef="#ctx0" brushRef="#br0">29282 9251 182 0,'0'0'366'2,"0"0"-207"4,0 0-21 2,0 0-16 0,0 0-38-2,0 0 8 1,-11 295-10 3,11-197-15-2,0-2-17-2,0-3-15 2,0-7-5-1,0-1-18 1,0-7-10 0,0-7-2-1,0-13-1-1,0-18-24 3,0-16-39-2,0-24-61-1,3 0-71 3,11-7-293-1</inkml:trace>
    </iact:actionData>
  </iact:action>
  <iact:action type="add" startTime="18805">
    <iact:property name="dataType"/>
    <iact:actionData xml:id="d14">
      <inkml:trace xmlns:inkml="http://www.w3.org/2003/InkML" xml:id="stk14" contextRef="#ctx0" brushRef="#br0">29511 9835 919 0,'0'0'151'7,"0"0"-29"-3,0 0-96 2,0 0 27 2,0 0 13 0,0 0-35-2,0 0-22 2,-558-49-9 2,486 62-6-3,37 10-108 0,35-14-125 2,0-5-328-2</inkml:trace>
    </iact:actionData>
  </iact:action>
  <iact:action type="add" startTime="25692">
    <iact:property name="dataType"/>
    <iact:actionData xml:id="d15">
      <inkml:trace xmlns:inkml="http://www.w3.org/2003/InkML" xml:id="stk15" contextRef="#ctx0" brushRef="#br1">21848 7163 373 0,'0'37'183'8,"0"-17"-3"-1,-3-5-54-1,-3 0-28 2,-1-8-22-3,5-2-4 6,2-5-3-6,0 0-6 4,0 0-16-1,0-29-24-3,0-29 20 3,0-27 31 1,-3-14-37-2,1-14-8 0,-3-9-2 1,1-16-2 0,4-14-6 1,0-22-1-4,-2-23 2 4,0-25 1-2,-6-17 4 1,0-13 0-2,-1-2-3 3,-3 4-6-2,5 6-4-1,-3 16 0 4,0 22-2-4,2 18-5 2,3 9 0 1,2 5-1-4,3-3-3 3,0 5 1 0,0 11 0 0,0 11 2-2,0 11-3 2,0 8 0 2,0 6-1-3,0 19 1-1,0 5 0 1,0 11-1 1,0 4 0 0,0 6 0-2,8 10 0 2,-3 5 2 0,-2 16-2 1,0 12 1 0,-3 5-1-1,4 10 0 0,-4-1 0-2,0 1 0 2,0-1 0 0,0 2 0 0,0 11 0-2,0 5 0 2,0 5 0 0,0 0 0 0,0 0 0 0,0 0-3-2,0 0-2 2,0 0 1 0,0 0 2-2,0 0 2 2,0-3 1 0,0-3-1 0,0 0-2-2,0-1 2 2,0 3 1 0,0-4 2 0,0 0-1-2,0-6-2 2,0-6 0 0,-7-5 0 0,2-9 0-2,-6 8 3 2,4 7-3 0,-1 7 1 0,8 9 0 0,0 3 1-2,0 0-1 2,0 0 1 1,0 0-1-4,-3 0 0 3,3 0-1 0,0 0-3 0,-10 0 1-2,-7 0-4 2,-15 27-1 0,-13 18 7 0,-7 11 5-3,1 2 9 4,6-4-6-1,5-10-3-2,0-7-3 2,11-5 3 0,9-8-5 0,4-7 3 0,8-6 1 1,2-5 0-4,6-6 0 3,0 0-2-2,0 0 1 2,0 0 1 0,0 0 0 0,19-21-3 0,21-14 0-1,8-16-1 0,6-5 0 1,-1 0 0 0,-3 10 3-2,-10 19-2 2,-12 12 0 0,-5 15 9-2,-10 0 17 2,3 0 20 0,0 20-10 0,-2 17-17-2,9 11-14 4,-5 10-1-4,8 4-2 2,-6-1-2 0,6 3-1-2,-4 0 0 2,-2 6-20 0,4 6-51 0,-6 6-37-2,-5 4-36 2,-11 10-40 0,-2-62-37 1,0 8-135-4</inkml:trace>
    </iact:actionData>
  </iact:action>
  <iact:action type="add" startTime="27087">
    <iact:property name="dataType"/>
    <iact:actionData xml:id="d16">
      <inkml:trace xmlns:inkml="http://www.w3.org/2003/InkML" xml:id="stk16" contextRef="#ctx0" brushRef="#br1">21535 6705 763 0,'0'0'211'2,"0"0"-69"7,0 0-26-3,0 0-43 0,0 0 4 2,0 0-10 1,39 390 15-3,-10-326-8 1,-2-3-9 2,7-14-9-1,0-13-8-1,-5-16-4-1,2-16-1 2,-1-2-16 0,9-32-8 0,5-49-5-1,7-20-13 1,-12-15 4 1,-2 9-3-4,-6 19 1 3,-5 24-2 0,-4 22-1 0,-11 17-3-2,2 20-18 2,2 5-76 0,-9 17-157 0,5 21-141-2</inkml:trace>
    </iact:actionData>
  </iact:action>
  <iact:action type="add" startTime="27838">
    <iact:property name="dataType"/>
    <iact:actionData xml:id="d17">
      <inkml:trace xmlns:inkml="http://www.w3.org/2003/InkML" xml:id="stk17" contextRef="#ctx0" brushRef="#br1">21580 11955 735 0,'0'0'174'2,"0"0"-56"3,0 0-21 3,0 0-56 0,0 0-4-2,118-224 31 2,-52 118-7 1,-3-3-32-4,-6 1-4 3,-12 17-11 2,-6 23-5-3,-19 29-4-2,-7 22-3 5,-5 17 1-3,-1 5 0-1,6 49 48 2,3 25 24 0,7 22-66-2,2 13 4 4,7 11 5 0,-3-4-2-7,2-15 0 5,-7-30 1 0,-7-31-9 0,-7-32-7-2,-8-13-1 2,-2-24-3 2,0-51-51-6,0-16-12 4,0-5 44 2,-12 12 1-1,-4 20 10-4,-1 17 7 3,-4 12 4 0,1 12-2-2,-6 4 2 2,-3 2-5 2,4 9-1-6,5 1-11 4,7 7-8 0,6 0 2 0,7 0 5-2,0 3 18 2,0 34 8 0,0 19 17-2,0 18 9 2,0 15 3 2,0 22 0-6,-5 15-4 3,-6 15 3 4,1 19-7-5,-8 23 0 3,5 24 6-2,3 30-4 1,0 24-8-2,7 21 1 0,3 16-6 4,-4-9 4-2,1-29-8-2,-10-24-1 3,-5-34-5-2,-9-29-5-1,-8-23 1 2,-3-19-4 0,11-13 1-2,4-6 0 2,7 1 0 2,13-7 2-6,3-5 0 4,0-8 5 2,0-11-2-3,0-5 4 0,0 0-1 1,0-6 2 0,0-4-5-1,0 3-3 0,0-7-1 1,0-3-2-3,0-18 2 4,0-16-2 1,0-15 1-4,0-11-2 0,0 0 1 2,0 2-8 0,0 7 2-2,0 6 1 2,0-2 3 2,0 4 2-6,-2-9 5 5,2-1-2 1,0-7 1-3,0 0-4-3,0 0-1 6,-3 0 1-2,-7-15-10-2,-3-35-17 2,-13-31-19 0,6-30 27-2,-5-5 3 2,-1 10-3 3,0 14 9-8,6 21-2 5,-3 15-3 2,2 8 1-4,-2 11 7 0,6 6 3 4,-9 6 3-2,8 3 0-2,2 12 1 3,-1-3 1-1,11 11-1-3,5 2 1 3,-2 0 0 0,-2 0 3 0,5 0 2-2,0 15 6 2,0 34 20 0,28 30 30-2,13 22-35 2,-1 18-5 2,2 1-4-6,-1-5 5 4,-8-5 7 2,-1-14-4-4,-7-17-10 0,-2-14-1 2,-6-29 4 2,-5-23 2-6,1-6 0 4,-7-7-17 2,4 0-4-4,-3 0 0 0,0 0 0 4,14 0 0-4,10-43 0 2,7-15 0 0,6-16 0 0,-5-5 0-1,-2 0 0 0,7-10 0 1,7-7 0-2,8-13 0 2,5-4-11 2,-2-13-94-6,-1 8-37 4,-49 86-112 2,4 7-139-2</inkml:trace>
    </iact:actionData>
  </iact:action>
  <iact:action type="add" startTime="29444">
    <iact:property name="dataType"/>
    <iact:actionData xml:id="d18">
      <inkml:trace xmlns:inkml="http://www.w3.org/2003/InkML" xml:id="stk18" contextRef="#ctx0" brushRef="#br1">17872 8509 957 0,'0'0'208'5,"0"0"-35"0,0 0-78 3,0 0-60 1,0 0-12-3,0 0 37 1,-184 17-15 1,143-1-17 1,9 5-9-3,10 1-2 2,9 3 5-1,10 4 12 2,3 6 2-3,0 9-17 4,25 0-11-5,23 6-5 4,4 6 2-2,8 6-5 1,-7 4 7 2,-9-4 2-5,-20-10 16 3,-21-7-2-2,-3-8-8 2,-10-5-7 0,-38-5-8 1,-5-7-2-4,-1-12-3 3,5-8 2 0,11 0-27-2,9-33-27 2,17-21-57 0,12-11-84-1,0 34-125 0,25 0-595 1</inkml:trace>
    </iact:actionData>
  </iact:action>
  <iact:action type="add" startTime="29813">
    <iact:property name="dataType"/>
    <iact:actionData xml:id="d19">
      <inkml:trace xmlns:inkml="http://www.w3.org/2003/InkML" xml:id="stk19" contextRef="#ctx0" brushRef="#br1">18330 8664 575 0,'0'0'247'3,"0"0"-101"3,0 0 50 3,0 0-56-4,0 0-28 3,0 0-26 0,-215 251-26 0,212-206-20-1,3-8-18 1,0-10-5 1,44-20-8-2,9-7-9-2,8-2-9 4,-7-48-2-1,-11-21 3 0,-12-16 1-2,-15-3 7 3,-6 8-2-1,-10 26 1-1,0 26 2-1,0 24-1 5,0 6 0-6,0 28 3 3,-6 45 3 0,-3 25 16 0,1 9-4-2,8-6-8 2,0-13-2 0,0-22-8-2,0-20 0 2,0-23 0 0,10-23-23 0,16-3-46-2,7-39-76 2,-18 10-82 0,2 5-229-2</inkml:trace>
    </iact:actionData>
  </iact:action>
  <iact:action type="add" startTime="30185">
    <iact:property name="dataType"/>
    <iact:actionData xml:id="d20">
      <inkml:trace xmlns:inkml="http://www.w3.org/2003/InkML" xml:id="stk20" contextRef="#ctx0" brushRef="#br1">18662 9116 515 0,'0'0'248'6,"0"0"-178"2,0 0 32-1,0 0-1 0,0 0 0 1,0 0-12 0,130-418-13-2,-104 381-18 1,-8 20-7 1,-11 12-9 1,-4 5-20-3,-3 5-8 2,0 49-5-1,0 13 10 2,0 5-9-3,0-11-2 1,0-20-2 1,1-18 2-1,11-21 2 0,4-2-3 4,8-17-7-6,13-32-8 2,10-20 8 1,-3-7 0-1,2 4 1 1,-5 15 0 0,-8 22 1 1,-7 18-2-3,-2 17 5 2,-7 0 2-2,-4 32 17 4,0 34 5-4,-4 16-23 1,-5 3-5 2,-2 3-1-1,-2-12 0-2,0-16-15 3,0-22-33-2,0-15-41-1,2-18-39 2,3-5-99 2,-2-2-269-3</inkml:trace>
    </iact:actionData>
  </iact:action>
  <iact:action type="add" startTime="30575">
    <iact:property name="dataType"/>
    <iact:actionData xml:id="d21">
      <inkml:trace xmlns:inkml="http://www.w3.org/2003/InkML" xml:id="stk21" contextRef="#ctx0" brushRef="#br1">19565 8930 537 0,'0'0'302'7,"0"0"-154"0,0 0-38 1,0 0-51-3,0 0-24 4,0 0 2-3,255-348-17 4,-255 325-9-4,0 10-11 1,-20 9-5 2,-18 4-3-2,-6 6-4 0,2 45 12 0,5 16 11 1,8 15 54-2,11-3 6 3,18-3-15 1,0-15-10-3,15-13 2-2,40-14 1 3,6-22-16 0,7-12-33-2,4-24-9 2,-4-50-12 0,-8-35-54 0,-20-16-51-2,-34 65-87 4,-6 2-127-4</inkml:trace>
    </iact:actionData>
  </iact:action>
  <iact:action type="add" startTime="30966">
    <iact:property name="dataType"/>
    <iact:actionData xml:id="d22">
      <inkml:trace xmlns:inkml="http://www.w3.org/2003/InkML" xml:id="stk22" contextRef="#ctx0" brushRef="#br1">19121 6997 574 0,'0'0'271'5,"0"0"-159"1,0 0-20 1,0 0 4 1,0 0-31 0,0 0-9-2,-22-509 5 4,44 397 3-3,14-6 2 0,19-11-5 2,6-11-6-4,12-13-15 4,9 4-13-2,8 17-6 3,7 23-11-5,3 17-3 4,2 15 0-2,8 7 1 2,-8 13-1-4,-2 8 2 3,0 5 3 0,-3 14-7-2,-10 5 2 2,-8 2-6 2,-21 6 1-4,-13 10-2 0,-13-3 3 4,-16 8-1-4,-4 2 7 2,-8-3-4 0,-1 3-5 0,-3-2-7-2,0-8-6 2,-23-1-3 0,-21-5 15 0,-12 1 1-2,-5 2 0 2,-7 7-1 0,7 3-1-2,2 3-1 2,2 0 0 0,8 0-4-2,7 0 5 2,14 0-3 2,14 0 2-4,6 0-2 0,8 0 5 2,0 9 6 0,37 32 11 0,26 13-3-2,14 8-7 4,6-6 13-4,2-4 10 2,-3-11 6 0,-14-13-8 1,-16-9-8-3,-12-4-12 1,-8-7-8 1,-16 3 0-2,-7 6 0 2,-9 6-3 2,0 10-11-4,0 6-9 0,-36 16-21 2,-25 11-32 0,-25 27-51-1,-1 29-23 0,44-66-77 3,5 16-330-4</inkml:trace>
    </iact:actionData>
  </iact:action>
  <iact:action type="add" startTime="31911">
    <iact:property name="dataType"/>
    <iact:actionData xml:id="d23">
      <inkml:trace xmlns:inkml="http://www.w3.org/2003/InkML" xml:id="stk23" contextRef="#ctx0" brushRef="#br1">18956 10828 506 0,'0'0'313'8,"0"0"-151"-2,0 0-36-1,0 0-52 2,0 0-29 1,0 0-6-1,0 0 14 2,-49 404 11-4,41-255 0 5,-2 16-2-3,7 16-20 0,3 1-10-1,0-4-13 4,0-6-3-4,29-9-5 3,19-10 7-1,13-7 10 1,12-14-12-4,14-16 8 3,11-9-11 0,18-9-2-2,20-6-2 2,5 1 2 1,14-5-2-3,-1-7-4 0,-1-1 5 5,-8-8-3-5,-8-1 0 0,-13-13 8 2,-17-4 3 0,-9-15-6 1,-22-11-1-3,-13-7-2 4,-21-8-5-5,-10-7 1 3,-12-4-5 0,-13-2 2 0,0 0-2-2,-7 0 3 2,0 0-2 0,0 0-1-2,0 0-5 2,-27 0-1 1,-30-42-5-4,-19-23 8 3,-13-19 3 0,-2-14-1 0,-2-1-2-2,10 10 0 2,14 15-1 0,21 21-3 0,15 19 1-3,22 20 2 6,6 11 1-5,5 3 3 2,0 0 5 1,0 0-2-2,20 10 4-1,25 22 2 2,7 13-8 0,13 11 2-2,6 6-2 2,-1 4 6-1,-2-1 7 2,-9-1-2-3,-5 3 11 2,-12 1-4-1,-17 4 7 0,-18 5-7 1,-7-5-3 0,-4 1-9 1,-51 1-3-3,-16-7 0 3,-6-8-4-4,-2-12 1 4,7-12 1-3,13-13 0 4,15-13-2-4,12-9-3 2,16 0-2 0,15 0-7-1,1-23-35 0,0-42-59 3,42-19-51-4,-10 37-24 0,3 10-135 2</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2-16T08:36:30.305"/>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26731">
    <iact:property name="dataType"/>
    <iact:actionData xml:id="d0">
      <inkml:trace xmlns:inkml="http://www.w3.org/2003/InkML" xml:id="stk0" contextRef="#ctx0" brushRef="#br0">25840 3246 677 0,'0'0'221'6,"0"0"-119"2,0 0-49 1,0 0 1-2,0 0-9-1,0 0 7 2,-129-48-10 0,98 40-6 0,2-1 3-2,-7-1-2 3,-3-3 2-2,-7-1 6 1,-8 4-6-2,-3-2-9 2,-6 0-7 1,-1 2-2-3,6 0-3 2,-2 3-4-1,8-3-3 2,4 5-2-2,8 0-1-1,2 2-6 2,6 3 3 0,8 0-2 0,0 0 0-2,6 0-1 2,3 0-1 0,5 0 1 0,1 0-2 0,2 0 1-1,-6 0 0 0,1 0 0 1,-7 25-1-2,2 0 2 2,1 6 0 0,0-1 0 0,-1-3 0-2,10 6-2 2,-6 4 2 0,1 5-1 0,-3 9-1-2,1 3 0 2,-1 1 3 0,2 2 3 0,-1 1 9-2,5 7 1 2,0 6-9 0,-1-1 5 0,6-2-4-2,-6-3 0 2,7-1-5 1,0-6 7-2,-1 4 2-1,4 0-1 2,-3 0-4 0,-3 3 1 0,2 1-3 0,-1 0-3-2,2-1 2 2,-5-4-2 0,5 1 0-2,1-3-1 2,-1 3 3 0,-1 3-2 0,4-4-2-2,-4 3 3 2,4 0-3 0,0-9 1 0,0-1-1-2,0-10 2 2,0-4-2 0,11-13 2 0,2 2-2-2,-1-1 2 4,-3 3 1-3,-5 7-1 0,-4 8-1 0,0 6-1 0,0-3 0 1,0 8 0 0,0-10 0-2,0-5 0 2,0 1 0 0,0-16 1 0,0-3-1-2,0-11-1 3,0-7 1-2,0-6 0 1,0 0 0-1,0 0-1 0,0 0 1 1,16 1 0 0,7 6-1-2,5-4 0 2,9 4 1 0,3-5 0-2,-4 6 0 3,4 3 0-2,1 5 0 1,7 4 0 0,0 4 1-2,-3 0 0 2,5-3-2 0,0-5 1 0,-3-5 0-2,3-2 0 2,3 2 0 0,1-8 0 0,0-1-1-2,-5 2 1 2,-9-4 1 0,-9 0-1 0,-8 0 1-2,-7 0-1 2,-1 0 0 0,-5 0-1 0,-7 0 1-2,-1 0 0 2,0 0 0 0,1 0 0 0,3 0 0-2,-2 0-2 2,3-17 0 0,2-12-1 0,1-2 2 0,3 0 0-2,-6 6 0 2,4 0 1 0,-1-4 0-2,0-1 0 2,0-6-1 0,0-9 1 0,0-2 0-2,-1-7-1 2,1-6 1 0,0 2 0 0,-3-11-1-1,7 2 2 0,-4 0-2 2,0 0 2-2,-4-4-2-1,-2 4 1 2,0-7-1 0,-4-2 1-1,6-5 0 0,-3-3 0 3,4 5-1-4,-1 2 1 2,4-4 0-2,-1 3 0 2,3-1 0 0,-2 12-1 1,3 11 2-3,-3 13-2 1,-6 10 1 3,3 2 0-4,-1 1 0 0,-3-8 0 2,0-9 0 0,4-14-1 0,-1-13 1-2,4-19 0 2,-1-8-1 1,4-8 2-1,0-3-1-2,-6 7 0 1,1 13 0 2,-8 18 0-2,0 23 0-1,0 15 0 2,0 17-1 0,0 7 1-2,0 7-2 4,0 5-8-4,0 0-84 3,0 19-74-2,0 4-105 0,0 3-375 0</inkml:trace>
    </iact:actionData>
  </iact:action>
  <iact:action type="add" startTime="28799">
    <iact:property name="dataType"/>
    <iact:actionData xml:id="d1">
      <inkml:trace xmlns:inkml="http://www.w3.org/2003/InkML" xml:id="stk1" contextRef="#ctx0" brushRef="#br0">24451 5701 322 0,'0'0'173'8,"0"0"-87"0,0 0 46 0,0 0-21-3,0 0-16 4,0 0 6 0,0 0 6-3,-33 29-31 2,34-54-28-2,28-24-5 3,13-15 24-1,10-17-11-1,12-20-20 0,16-15-4 1,5-13-2-1,4-9-3 0,-1 4-7 3,-2 1-2-4,-6 7-5 2,-1 8-2 1,2 0 4-3,1-6 1 1,5-2-4 1,-6-7-9-1,-3 7-1 1,-10 5-2-1,-10 6 1 1,-3 13-2 0,-10 18 3-2,-6 16-2 2,-8 18 3 0,-8 13-2 0,-7 12-1-2,-5 6 1 2,-5 4-1 1,-3 8 1-4,2 1-1 3,-5 6-2 0,0 0 2 1,0 0-1-4,-41 36-10 4,-16 15 11-2,-19 16 1 1,-9 9 5-2,1 0-1 2,0 0-4 1,5-11 1-2,9-9-2 1,18-17 0 0,10-11-1-2,24-11 2 2,10-9-2 0,8-5 1-1,0-3 0 0,49-5-12 2,22-43-1-4,22-23 5 3,1-7 5 0,-7 10-4 1,-19 21 2 1,-23 22 3-2,-20 21 2-2,-12 4 2-1,-10 12 4 2,-3 38 1 0,0 21 8 1,0 7-9 0,-3 1-2-1,-12-8 0 2,2-10-2-2,0-19-2 0,10-17-3 1,3-13-22 0,0-12-79-2,37-8-53 2,-14-21-171 0,1-8-246-2</inkml:trace>
    </iact:actionData>
  </iact:action>
  <iact:action type="add" startTime="29518">
    <iact:property name="dataType"/>
    <iact:actionData xml:id="d2">
      <inkml:trace xmlns:inkml="http://www.w3.org/2003/InkML" xml:id="stk2" contextRef="#ctx0" brushRef="#br0">26314 3083 100 0,'0'0'444'2,"0"0"-260"7,0 0-5-3,0 0-54 2,0 0-16 0,0 0-16-2,-281 216-16 3,233-143-5-2,11-2-18-2,14-13-4 4,19-1 1-1,4-7 10 0,0-3-6-1,7-5-12 0,32-13-9 1,3-14-13 1,13-15-8-4,2-10-3 2,1-51-9 2,-4-24-1 1,-8-10 0-6,-7 3 0 4,-19 11 1 0,-12 27-1 0,-8 17 0 0,0 14 0-2,-32 6-7 2,-12 2-7 0,-5-3-82 0,26 14-103-2,7 2-161 2</inkml:trace>
    </iact:actionData>
  </iact:action>
  <iact:action type="add" startTime="33490">
    <iact:property name="dataType"/>
    <iact:actionData xml:id="d3">
      <inkml:trace xmlns:inkml="http://www.w3.org/2003/InkML" xml:id="stk3" contextRef="#ctx0" brushRef="#br0">26788 2303 262 0,'0'0'174'7,"0"0"-67"1,0 0 103 0,0 0-33-2,0 0-41 2,0 0 0-1,7 0 17 0,-1 0-24 1,1 0-10-1,6 0-27 2,10 0 1-3,25 7-11 2,26 0-26 0,22 8-29-2,12 0-7 2,5-2 6 0,-10 6-3 2,-5-1 2-6,-22-1-25 4,-15-3 0 0,-17-3 0 1,-24-5 0-4,-10-3 0 6,-10-3 0-6,0 0 0 4,0 0 0-4,-3 0 0 5,-47 0 0-4,-32 0 0 3,-31 0 0-2,-17-17 0 1,-21 2 0-2,8 4 0 2,5 5 0 0,20 4 0 0,18 2 0-2,24 0 0 2,21 0 0 1,23 0 0-4,19 0 0 3,13 0 0 0,0 8 0 0,36 3 0-2,65 6 0 2,59 3 0 0,41-7 0-2,2-3 0 2,-11-10 0 0,-32 0 0 0,-32 2 0-2,-28 2 0 2,-33-3 0 0,-34 2 0 0,-23-3 0-2,-10 0 0 4,-6 0 0-3,-78 0 0 0,-43 0 0-1,-50 0 0 4,-17 0 0-4,7-3 0 3,13 3 0-2,26 0 0 1,43 0 0-2,33 0 0 2,34 0 0 0,22 0 0 0,16 0 0-2,13 0 0 2,64 0 0 0,44 0 0-2,22-1 0 2,-2 1 0 0,-20 0 0 0,-29 0 0-2,-34 4 0 2,-21 20 0 0,-19 6-143-2,-14 13-86 2,-4-27-145 2,-6 4-902-4</inkml:trace>
    </iact:actionData>
  </iact:action>
  <iact:action type="add" startTime="34285">
    <iact:property name="dataType"/>
    <iact:actionData xml:id="d4">
      <inkml:trace xmlns:inkml="http://www.w3.org/2003/InkML" xml:id="stk4" contextRef="#ctx0" brushRef="#br0">27457 3083 595 0,'0'0'324'7,"0"0"-217"0,0 0 17 0,0 0-33 2,0 0-37-3,0 0 0 4,-519-54-1-4,482 51-7 0,18 3 2 2,18-3 3 0,1 3 6-1,0 0 8 0,24 0 0 2,52 0 0-2,41 3-7 2,31 11-36-4,10-2-11 5,8-7 0-4,-21-5 4 2,-14 0 9 0,-28 0 6 0,-35 0-8-2,-32 0 8 2,-20 0-13 0,-16 0-9-2,0 0-8 2,-61 0 0 0,-58-14 0 1,-42-11 0-4,-27-2 0 4,-2 7 0-2,22 0 0 0,22-1 0 0,34 11 0 1,40 0 0 0,32 5 0-2,36 5 0 2,4-3 0 0,49 3 0 0,67 0 0-2,41 0 0 5,24 7 0-6,-11 21 0 3,-27-1 0-2,-31 0 0 4,-37-6 0-4,-30-7 0 2,-32-5 0 0,-13-6 0 0,-16 2 0-2,-61 0 0 2,-34-1 0 0,-39-1 0-2,-2-3 0 2,3 0 0 1,11 0 0-2,31 0 0-1,36 0 0 2,35 0 0 0,26 0 0-2,10 0 0 2,20-3 0 0,60-1 0-2,34 4 0 4,19 0 0 0,-15 0 0-6,-28 7 0 4,-34 6 0 0,-20-4 0 0,-24-3 0-2,-12 0 0 2,0 1 0 1,-3 7 0-2,-42 3-61-1,-14-3-142 2,23-11-103 0,1-3-217-2</inkml:trace>
    </iact:actionData>
  </iact:action>
  <iact:action type="remove" startTime="41786">
    <iact:property name="style" value="instant"/>
    <iact:actionData xml:id="d5" ref="#d1"/>
  </iact:action>
  <iact:action type="add" startTime="41795">
    <iact:property name="dataType" value="strokeEraser"/>
    <iact:actionData xml:id="d6">
      <inkml:trace xmlns:inkml="http://www.w3.org/2003/InkML" xml:id="stk5" contextRef="#ctx0" brushRef="#br1">32603 8025 699 0,'0'0'308'35,"0"0"-284"-35,0 0-20 0,0 0-4 0,0 0-106 3,0 0-820 3</inkml:trace>
    </iact:actionData>
  </iact:action>
  <iact:action type="remove" startTime="42137">
    <iact:property name="style" value="instant"/>
    <iact:actionData xml:id="d7" ref="#d0"/>
  </iact:action>
  <iact:action type="add" startTime="42144">
    <iact:property name="dataType" value="strokeEraser"/>
    <iact:actionData xml:id="d8">
      <inkml:trace xmlns:inkml="http://www.w3.org/2003/InkML" xml:id="stk6" contextRef="#ctx0" brushRef="#br1">32642 7621 667 0,'0'0'184'9,"0"0"-184"-2,0 0-34-1,0 0-179 3</inkml:trace>
    </iact:actionData>
  </iact:action>
  <iact:action type="add" startTime="42515">
    <iact:property name="dataType" value="strokeEraser"/>
    <iact:actionData xml:id="d9">
      <inkml:trace xmlns:inkml="http://www.w3.org/2003/InkML" xml:id="stk7" contextRef="#ctx0" brushRef="#br1">32642 7621 810 0</inkml:trace>
    </iact:actionData>
  </iact:action>
  <iact:action type="remove" startTime="42534">
    <iact:property name="style" value="instant"/>
    <iact:actionData xml:id="d10" ref="#d2"/>
  </iact:action>
  <iact:action type="add" startTime="42534">
    <iact:property name="dataType" value="strokeEraser"/>
    <iact:actionData xml:id="d11">
      <inkml:trace xmlns:inkml="http://www.w3.org/2003/InkML" xml:id="stk8" contextRef="#ctx0" brushRef="#br1">32642 7621 810 0,'154'112'149'11,"-154"-112"-116"-11,0 0-33 0,0 0-10 0,0 0-239 0,0 0-464 1</inkml:trace>
    </iact:actionData>
  </iact:action>
  <iact:action type="remove" startTime="42956">
    <iact:property name="style" value="instant"/>
    <iact:actionData xml:id="d12" ref="#d4"/>
  </iact:action>
  <iact:action type="add" startTime="42962">
    <iact:property name="dataType" value="strokeEraser"/>
    <iact:actionData xml:id="d13">
      <inkml:trace xmlns:inkml="http://www.w3.org/2003/InkML" xml:id="stk9" contextRef="#ctx0" brushRef="#br1">34020 7296 874 0,'0'0'184'8,"0"0"-108"-2,0 0-22 1,0 0-52 1,0 0-2 0,0 0-100 0,18 39-318-2</inkml:trace>
    </iact:actionData>
  </iact:action>
  <iact:action type="remove" startTime="43301">
    <iact:property name="style" value="instant"/>
    <iact:actionData xml:id="d14" ref="#d3"/>
  </iact:action>
  <iact:action type="add" startTime="43303">
    <iact:property name="dataType" value="strokeEraser"/>
    <iact:actionData xml:id="d15">
      <inkml:trace xmlns:inkml="http://www.w3.org/2003/InkML" xml:id="stk10" contextRef="#ctx0" brushRef="#br1">33805 6596 737 0,'0'0'146'7,"0"0"-83"0,0 0-24 1,0 0-39-1,0 0-113 0,0 0-437 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2D5F3-3A36-4C51-9DAB-5FBBEDD4890C}" type="datetimeFigureOut">
              <a:rPr lang="en-CA" smtClean="0"/>
              <a:t>2022-09-12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E4DF14-3125-451B-A986-9B5035220BFF}" type="slidenum">
              <a:rPr lang="en-CA" smtClean="0"/>
              <a:t>‹#›</a:t>
            </a:fld>
            <a:endParaRPr lang="en-CA"/>
          </a:p>
        </p:txBody>
      </p:sp>
    </p:spTree>
    <p:extLst>
      <p:ext uri="{BB962C8B-B14F-4D97-AF65-F5344CB8AC3E}">
        <p14:creationId xmlns:p14="http://schemas.microsoft.com/office/powerpoint/2010/main" val="315459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attempt to built a new theory of relativity… Einstein began by agreeing with Galileo and said that the laws of motion should be the same in all inertial frames of reference. But he expanded this principle to include not just Newton’s Laws of motion, but all laws of physics, including Maxwell’s equations, and made the speed of light C a law of physics that is agreed upon in all inertial frames.</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1</a:t>
            </a:fld>
            <a:endParaRPr lang="en-CA"/>
          </a:p>
        </p:txBody>
      </p:sp>
    </p:spTree>
    <p:extLst>
      <p:ext uri="{BB962C8B-B14F-4D97-AF65-F5344CB8AC3E}">
        <p14:creationId xmlns:p14="http://schemas.microsoft.com/office/powerpoint/2010/main" val="3447295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thing… Some viewers might have noticed that I haven’t spoken about mass in this video. There is a concept called relativistic mass, where fast-moving objects increase in mass due to the Lorentz Factor, similar to how time dilation works. I was taught this concept in university, and it’s also described in physics lectures note by Richard </a:t>
            </a:r>
            <a:r>
              <a:rPr lang="en-US" dirty="0" err="1"/>
              <a:t>Feymann</a:t>
            </a:r>
            <a:r>
              <a:rPr lang="en-US" dirty="0"/>
              <a:t>.</a:t>
            </a:r>
          </a:p>
          <a:p>
            <a:r>
              <a:rPr lang="en-US" dirty="0"/>
              <a:t>However, many physicists, including Einstein, began to question the concept of relativistic mass after it was introduced. They found that the concept of relativistic mass can sometimes be useful in some  specific circumstances, but in general it is a messy concept that leads to a lot of confusion. Modern approaches to relativity treat mass as a non-relativistic quantity, and I plan to do this as well. I will wait until a later video to explain the details.</a:t>
            </a:r>
            <a:br>
              <a:rPr lang="en-US" dirty="0"/>
            </a:br>
            <a:r>
              <a:rPr lang="en-US" dirty="0"/>
              <a:t>You can check the description for links on the topic of relativistic mass if you want to learn more.</a:t>
            </a:r>
            <a:endParaRPr lang="en-CA" dirty="0"/>
          </a:p>
        </p:txBody>
      </p:sp>
      <p:sp>
        <p:nvSpPr>
          <p:cNvPr id="4" name="Slide Number Placeholder 3"/>
          <p:cNvSpPr>
            <a:spLocks noGrp="1"/>
          </p:cNvSpPr>
          <p:nvPr>
            <p:ph type="sldNum" sz="quarter" idx="5"/>
          </p:nvPr>
        </p:nvSpPr>
        <p:spPr/>
        <p:txBody>
          <a:bodyPr/>
          <a:lstStyle/>
          <a:p>
            <a:fld id="{E46CABE0-1240-4FF9-A429-66E47F6F1BF2}" type="slidenum">
              <a:rPr lang="en-CA" smtClean="0"/>
              <a:t>10</a:t>
            </a:fld>
            <a:endParaRPr lang="en-CA"/>
          </a:p>
        </p:txBody>
      </p:sp>
    </p:spTree>
    <p:extLst>
      <p:ext uri="{BB962C8B-B14F-4D97-AF65-F5344CB8AC3E}">
        <p14:creationId xmlns:p14="http://schemas.microsoft.com/office/powerpoint/2010/main" val="2635443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unfortunately, the information on the screen in front of you contracts itself and is not consistent. But there is a way we can create a theory of relativity where the speed of light in a vacuum is a law of physics. And that’s my taking time, space and mass, and changing them from things everyone agrees on….</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2</a:t>
            </a:fld>
            <a:endParaRPr lang="en-CA"/>
          </a:p>
        </p:txBody>
      </p:sp>
    </p:spTree>
    <p:extLst>
      <p:ext uri="{BB962C8B-B14F-4D97-AF65-F5344CB8AC3E}">
        <p14:creationId xmlns:p14="http://schemas.microsoft.com/office/powerpoint/2010/main" val="2423252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3</a:t>
            </a:fld>
            <a:endParaRPr lang="en-CA"/>
          </a:p>
        </p:txBody>
      </p:sp>
    </p:spTree>
    <p:extLst>
      <p:ext uri="{BB962C8B-B14F-4D97-AF65-F5344CB8AC3E}">
        <p14:creationId xmlns:p14="http://schemas.microsoft.com/office/powerpoint/2010/main" val="3481110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things that everyone can disagree on. In the theory of special relativity, time, space and mass become relative and depend on the observer’s reference frame, just like velocity, momentum and kinetic energy </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4</a:t>
            </a:fld>
            <a:endParaRPr lang="en-CA"/>
          </a:p>
        </p:txBody>
      </p:sp>
    </p:spTree>
    <p:extLst>
      <p:ext uri="{BB962C8B-B14F-4D97-AF65-F5344CB8AC3E}">
        <p14:creationId xmlns:p14="http://schemas.microsoft.com/office/powerpoint/2010/main" val="2257993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things that everyone can disagree on. In the theory of special relativity, time, space and mass become relative and depend on the observer’s reference frame, just like velocity, momentum and kinetic energy </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5</a:t>
            </a:fld>
            <a:endParaRPr lang="en-CA"/>
          </a:p>
        </p:txBody>
      </p:sp>
    </p:spTree>
    <p:extLst>
      <p:ext uri="{BB962C8B-B14F-4D97-AF65-F5344CB8AC3E}">
        <p14:creationId xmlns:p14="http://schemas.microsoft.com/office/powerpoint/2010/main" val="781361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similar effect on space called length contraction where rods that are moving appear to have a shorter length than the same rods when they are standing still. However, the length contraction only happens in the direction of motion,  in the direction perpendicular to the motion, no length contraction happens, and identical rods will be measured to have the same length.</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6</a:t>
            </a:fld>
            <a:endParaRPr lang="en-CA"/>
          </a:p>
        </p:txBody>
      </p:sp>
    </p:spTree>
    <p:extLst>
      <p:ext uri="{BB962C8B-B14F-4D97-AF65-F5344CB8AC3E}">
        <p14:creationId xmlns:p14="http://schemas.microsoft.com/office/powerpoint/2010/main" val="2152164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 e now see that time, space, and mass are relative quantities that depend on the reference frame we’re in. But this definitely doesn’t match up with our everyday experiences, so how can it be true? Well, the everyday speeds of cars, trains, and planes are much smaller than the speed of light C, and we see in the Lorentz factor Formula that if V is much smaller than C, v2 / c/2 is basically zero, meaning the Lorentz factor is basically equal to 1, meaning all reference frames agree on time, space and mass.</a:t>
            </a:r>
            <a:br>
              <a:rPr lang="en-US" dirty="0"/>
            </a:br>
            <a:r>
              <a:rPr lang="en-US" dirty="0"/>
              <a:t>So the effects of special relativity are not apparent at everyday speed. But at high speeds, like the speeds of faraway galaxies or the speeds of subatomic particles, special relativity needs to be taken into account to understand physics properly.</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7</a:t>
            </a:fld>
            <a:endParaRPr lang="en-CA"/>
          </a:p>
        </p:txBody>
      </p:sp>
    </p:spTree>
    <p:extLst>
      <p:ext uri="{BB962C8B-B14F-4D97-AF65-F5344CB8AC3E}">
        <p14:creationId xmlns:p14="http://schemas.microsoft.com/office/powerpoint/2010/main" val="109197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to sum up special relativity, the two postulates are that all laws of physics are the same in all inertial reference frames, and we also have to remember that the speed of light in a vacuum C is also a law of physics that is the same in all inertial reference frames. This means all inertial frame will agree on Newton’s laws, Maxwell’s equations, and the speed of light, but differential inertial frames will disagree on time, space and mass, as well as velocity, momentum and kinetic energy.</a:t>
            </a:r>
            <a:endParaRPr lang="en-CA" dirty="0"/>
          </a:p>
        </p:txBody>
      </p:sp>
      <p:sp>
        <p:nvSpPr>
          <p:cNvPr id="4" name="Slide Number Placeholder 3"/>
          <p:cNvSpPr>
            <a:spLocks noGrp="1"/>
          </p:cNvSpPr>
          <p:nvPr>
            <p:ph type="sldNum" sz="quarter" idx="5"/>
          </p:nvPr>
        </p:nvSpPr>
        <p:spPr/>
        <p:txBody>
          <a:bodyPr/>
          <a:lstStyle/>
          <a:p>
            <a:fld id="{2155BF4C-6CB5-4909-9E10-4286395E453C}" type="slidenum">
              <a:rPr lang="en-CA" smtClean="0"/>
              <a:t>8</a:t>
            </a:fld>
            <a:endParaRPr lang="en-CA"/>
          </a:p>
        </p:txBody>
      </p:sp>
    </p:spTree>
    <p:extLst>
      <p:ext uri="{BB962C8B-B14F-4D97-AF65-F5344CB8AC3E}">
        <p14:creationId xmlns:p14="http://schemas.microsoft.com/office/powerpoint/2010/main" val="1194134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thing… Some viewers might have noticed that I haven’t spoken about mass in this video. There is a concept called relativistic mass, where fast-moving objects increase in mass due to the Lorentz Factor, similar to how time dilation works. I was taught this concept in university, and it’s also described in physics lectures note by Richard </a:t>
            </a:r>
            <a:r>
              <a:rPr lang="en-US" dirty="0" err="1"/>
              <a:t>Feymann</a:t>
            </a:r>
            <a:r>
              <a:rPr lang="en-US" dirty="0"/>
              <a:t>.</a:t>
            </a:r>
          </a:p>
          <a:p>
            <a:r>
              <a:rPr lang="en-US" dirty="0"/>
              <a:t>However, many physicists, including Einstein, began to question the concept of relativistic mass after it was introduced. They found that the concept of relativistic mass can sometimes be useful in some  specific circumstances, but in general it is a messy concept that leads to a lot of confusion. Modern approaches to relativity treat mass as a non-relativistic quantity, and I plan to do this as well. I will wait until a later video to explain the details.</a:t>
            </a:r>
            <a:br>
              <a:rPr lang="en-US" dirty="0"/>
            </a:br>
            <a:r>
              <a:rPr lang="en-US" dirty="0"/>
              <a:t>You can check the description for links on the topic of relativistic mass if you want to learn more.</a:t>
            </a:r>
            <a:endParaRPr lang="en-CA" dirty="0"/>
          </a:p>
        </p:txBody>
      </p:sp>
      <p:sp>
        <p:nvSpPr>
          <p:cNvPr id="4" name="Slide Number Placeholder 3"/>
          <p:cNvSpPr>
            <a:spLocks noGrp="1"/>
          </p:cNvSpPr>
          <p:nvPr>
            <p:ph type="sldNum" sz="quarter" idx="5"/>
          </p:nvPr>
        </p:nvSpPr>
        <p:spPr/>
        <p:txBody>
          <a:bodyPr/>
          <a:lstStyle/>
          <a:p>
            <a:fld id="{E46CABE0-1240-4FF9-A429-66E47F6F1BF2}" type="slidenum">
              <a:rPr lang="en-CA" smtClean="0"/>
              <a:t>9</a:t>
            </a:fld>
            <a:endParaRPr lang="en-CA"/>
          </a:p>
        </p:txBody>
      </p:sp>
    </p:spTree>
    <p:extLst>
      <p:ext uri="{BB962C8B-B14F-4D97-AF65-F5344CB8AC3E}">
        <p14:creationId xmlns:p14="http://schemas.microsoft.com/office/powerpoint/2010/main" val="2963356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D91E5-D54D-4E45-9620-EB7F5C7744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BBF92FE-385A-4C03-B058-03E4D656EE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3DF6210-9C92-43A9-9870-A9D373EEAB5B}"/>
              </a:ext>
            </a:extLst>
          </p:cNvPr>
          <p:cNvSpPr>
            <a:spLocks noGrp="1"/>
          </p:cNvSpPr>
          <p:nvPr>
            <p:ph type="dt" sz="half" idx="10"/>
          </p:nvPr>
        </p:nvSpPr>
        <p:spPr/>
        <p:txBody>
          <a:bodyPr/>
          <a:lstStyle/>
          <a:p>
            <a:fld id="{6F0AC1E7-F3EC-451E-B2AE-96039CD7367D}" type="datetimeFigureOut">
              <a:rPr lang="en-CA" smtClean="0"/>
              <a:t>2022-09-12</a:t>
            </a:fld>
            <a:endParaRPr lang="en-CA"/>
          </a:p>
        </p:txBody>
      </p:sp>
      <p:sp>
        <p:nvSpPr>
          <p:cNvPr id="5" name="Footer Placeholder 4">
            <a:extLst>
              <a:ext uri="{FF2B5EF4-FFF2-40B4-BE49-F238E27FC236}">
                <a16:creationId xmlns:a16="http://schemas.microsoft.com/office/drawing/2014/main" id="{6090ED22-9811-43CE-B25A-8C52B1F7015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6246072-7723-4D33-B339-69C4AFBB1C43}"/>
              </a:ext>
            </a:extLst>
          </p:cNvPr>
          <p:cNvSpPr>
            <a:spLocks noGrp="1"/>
          </p:cNvSpPr>
          <p:nvPr>
            <p:ph type="sldNum" sz="quarter" idx="12"/>
          </p:nvPr>
        </p:nvSpPr>
        <p:spPr/>
        <p:txBody>
          <a:bodyPr/>
          <a:lstStyle/>
          <a:p>
            <a:fld id="{604E65ED-3751-4E36-8BC6-99E6F684FF20}" type="slidenum">
              <a:rPr lang="en-CA" smtClean="0"/>
              <a:t>‹#›</a:t>
            </a:fld>
            <a:endParaRPr lang="en-CA"/>
          </a:p>
        </p:txBody>
      </p:sp>
    </p:spTree>
    <p:extLst>
      <p:ext uri="{BB962C8B-B14F-4D97-AF65-F5344CB8AC3E}">
        <p14:creationId xmlns:p14="http://schemas.microsoft.com/office/powerpoint/2010/main" val="2652366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86CA-1702-430F-8D54-8770DE6D0D6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FCA456C-9EFB-4375-A636-D6F448B470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D321CA8-EE90-42B0-8F93-47C8D4A76EF5}"/>
              </a:ext>
            </a:extLst>
          </p:cNvPr>
          <p:cNvSpPr>
            <a:spLocks noGrp="1"/>
          </p:cNvSpPr>
          <p:nvPr>
            <p:ph type="dt" sz="half" idx="10"/>
          </p:nvPr>
        </p:nvSpPr>
        <p:spPr/>
        <p:txBody>
          <a:bodyPr/>
          <a:lstStyle/>
          <a:p>
            <a:fld id="{6F0AC1E7-F3EC-451E-B2AE-96039CD7367D}" type="datetimeFigureOut">
              <a:rPr lang="en-CA" smtClean="0"/>
              <a:t>2022-09-12</a:t>
            </a:fld>
            <a:endParaRPr lang="en-CA"/>
          </a:p>
        </p:txBody>
      </p:sp>
      <p:sp>
        <p:nvSpPr>
          <p:cNvPr id="5" name="Footer Placeholder 4">
            <a:extLst>
              <a:ext uri="{FF2B5EF4-FFF2-40B4-BE49-F238E27FC236}">
                <a16:creationId xmlns:a16="http://schemas.microsoft.com/office/drawing/2014/main" id="{31126EBA-6F61-4A84-9AB4-94977DD942B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08E8C35-B81F-435D-911A-69AEEFC4FB30}"/>
              </a:ext>
            </a:extLst>
          </p:cNvPr>
          <p:cNvSpPr>
            <a:spLocks noGrp="1"/>
          </p:cNvSpPr>
          <p:nvPr>
            <p:ph type="sldNum" sz="quarter" idx="12"/>
          </p:nvPr>
        </p:nvSpPr>
        <p:spPr/>
        <p:txBody>
          <a:bodyPr/>
          <a:lstStyle/>
          <a:p>
            <a:fld id="{604E65ED-3751-4E36-8BC6-99E6F684FF20}" type="slidenum">
              <a:rPr lang="en-CA" smtClean="0"/>
              <a:t>‹#›</a:t>
            </a:fld>
            <a:endParaRPr lang="en-CA"/>
          </a:p>
        </p:txBody>
      </p:sp>
    </p:spTree>
    <p:extLst>
      <p:ext uri="{BB962C8B-B14F-4D97-AF65-F5344CB8AC3E}">
        <p14:creationId xmlns:p14="http://schemas.microsoft.com/office/powerpoint/2010/main" val="376008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5FF9D7-1089-40A8-A94E-272F187C31F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F2E3AC8-54A6-4455-A449-C5BE1DA20F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8D2F708-7D0B-40D4-83EA-68470AECD39B}"/>
              </a:ext>
            </a:extLst>
          </p:cNvPr>
          <p:cNvSpPr>
            <a:spLocks noGrp="1"/>
          </p:cNvSpPr>
          <p:nvPr>
            <p:ph type="dt" sz="half" idx="10"/>
          </p:nvPr>
        </p:nvSpPr>
        <p:spPr/>
        <p:txBody>
          <a:bodyPr/>
          <a:lstStyle/>
          <a:p>
            <a:fld id="{6F0AC1E7-F3EC-451E-B2AE-96039CD7367D}" type="datetimeFigureOut">
              <a:rPr lang="en-CA" smtClean="0"/>
              <a:t>2022-09-12</a:t>
            </a:fld>
            <a:endParaRPr lang="en-CA"/>
          </a:p>
        </p:txBody>
      </p:sp>
      <p:sp>
        <p:nvSpPr>
          <p:cNvPr id="5" name="Footer Placeholder 4">
            <a:extLst>
              <a:ext uri="{FF2B5EF4-FFF2-40B4-BE49-F238E27FC236}">
                <a16:creationId xmlns:a16="http://schemas.microsoft.com/office/drawing/2014/main" id="{A4B82E57-3D4A-456A-BDFE-01B7DE47928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DA42E50-E75D-4D97-9920-9156C006630D}"/>
              </a:ext>
            </a:extLst>
          </p:cNvPr>
          <p:cNvSpPr>
            <a:spLocks noGrp="1"/>
          </p:cNvSpPr>
          <p:nvPr>
            <p:ph type="sldNum" sz="quarter" idx="12"/>
          </p:nvPr>
        </p:nvSpPr>
        <p:spPr/>
        <p:txBody>
          <a:bodyPr/>
          <a:lstStyle/>
          <a:p>
            <a:fld id="{604E65ED-3751-4E36-8BC6-99E6F684FF20}" type="slidenum">
              <a:rPr lang="en-CA" smtClean="0"/>
              <a:t>‹#›</a:t>
            </a:fld>
            <a:endParaRPr lang="en-CA"/>
          </a:p>
        </p:txBody>
      </p:sp>
    </p:spTree>
    <p:extLst>
      <p:ext uri="{BB962C8B-B14F-4D97-AF65-F5344CB8AC3E}">
        <p14:creationId xmlns:p14="http://schemas.microsoft.com/office/powerpoint/2010/main" val="4029331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58D88-2C63-4362-A7BE-1749FE90005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E56B84A-7473-4854-8AC5-56D620DA86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E9E5A3D-EBC4-4046-810B-85577EC5F314}"/>
              </a:ext>
            </a:extLst>
          </p:cNvPr>
          <p:cNvSpPr>
            <a:spLocks noGrp="1"/>
          </p:cNvSpPr>
          <p:nvPr>
            <p:ph type="dt" sz="half" idx="10"/>
          </p:nvPr>
        </p:nvSpPr>
        <p:spPr/>
        <p:txBody>
          <a:bodyPr/>
          <a:lstStyle/>
          <a:p>
            <a:fld id="{6F0AC1E7-F3EC-451E-B2AE-96039CD7367D}" type="datetimeFigureOut">
              <a:rPr lang="en-CA" smtClean="0"/>
              <a:t>2022-09-12</a:t>
            </a:fld>
            <a:endParaRPr lang="en-CA"/>
          </a:p>
        </p:txBody>
      </p:sp>
      <p:sp>
        <p:nvSpPr>
          <p:cNvPr id="5" name="Footer Placeholder 4">
            <a:extLst>
              <a:ext uri="{FF2B5EF4-FFF2-40B4-BE49-F238E27FC236}">
                <a16:creationId xmlns:a16="http://schemas.microsoft.com/office/drawing/2014/main" id="{4A052FED-775B-449E-B353-A0049C1B7C1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53A34F6-418F-4D13-A535-EF208D3D691A}"/>
              </a:ext>
            </a:extLst>
          </p:cNvPr>
          <p:cNvSpPr>
            <a:spLocks noGrp="1"/>
          </p:cNvSpPr>
          <p:nvPr>
            <p:ph type="sldNum" sz="quarter" idx="12"/>
          </p:nvPr>
        </p:nvSpPr>
        <p:spPr/>
        <p:txBody>
          <a:bodyPr/>
          <a:lstStyle/>
          <a:p>
            <a:fld id="{604E65ED-3751-4E36-8BC6-99E6F684FF20}" type="slidenum">
              <a:rPr lang="en-CA" smtClean="0"/>
              <a:t>‹#›</a:t>
            </a:fld>
            <a:endParaRPr lang="en-CA"/>
          </a:p>
        </p:txBody>
      </p:sp>
    </p:spTree>
    <p:extLst>
      <p:ext uri="{BB962C8B-B14F-4D97-AF65-F5344CB8AC3E}">
        <p14:creationId xmlns:p14="http://schemas.microsoft.com/office/powerpoint/2010/main" val="3028203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4D4AC-FD26-4AE5-AF4C-9854899080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1D07A60-B10D-4096-8185-04CBCCF387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0E5771-A9EB-41A2-8456-D50B578656DE}"/>
              </a:ext>
            </a:extLst>
          </p:cNvPr>
          <p:cNvSpPr>
            <a:spLocks noGrp="1"/>
          </p:cNvSpPr>
          <p:nvPr>
            <p:ph type="dt" sz="half" idx="10"/>
          </p:nvPr>
        </p:nvSpPr>
        <p:spPr/>
        <p:txBody>
          <a:bodyPr/>
          <a:lstStyle/>
          <a:p>
            <a:fld id="{6F0AC1E7-F3EC-451E-B2AE-96039CD7367D}" type="datetimeFigureOut">
              <a:rPr lang="en-CA" smtClean="0"/>
              <a:t>2022-09-12</a:t>
            </a:fld>
            <a:endParaRPr lang="en-CA"/>
          </a:p>
        </p:txBody>
      </p:sp>
      <p:sp>
        <p:nvSpPr>
          <p:cNvPr id="5" name="Footer Placeholder 4">
            <a:extLst>
              <a:ext uri="{FF2B5EF4-FFF2-40B4-BE49-F238E27FC236}">
                <a16:creationId xmlns:a16="http://schemas.microsoft.com/office/drawing/2014/main" id="{B9081DA0-F45D-4AC0-8041-C9509024816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F3375FA-8CE2-4912-A808-656F338C5FFA}"/>
              </a:ext>
            </a:extLst>
          </p:cNvPr>
          <p:cNvSpPr>
            <a:spLocks noGrp="1"/>
          </p:cNvSpPr>
          <p:nvPr>
            <p:ph type="sldNum" sz="quarter" idx="12"/>
          </p:nvPr>
        </p:nvSpPr>
        <p:spPr/>
        <p:txBody>
          <a:bodyPr/>
          <a:lstStyle/>
          <a:p>
            <a:fld id="{604E65ED-3751-4E36-8BC6-99E6F684FF20}" type="slidenum">
              <a:rPr lang="en-CA" smtClean="0"/>
              <a:t>‹#›</a:t>
            </a:fld>
            <a:endParaRPr lang="en-CA"/>
          </a:p>
        </p:txBody>
      </p:sp>
    </p:spTree>
    <p:extLst>
      <p:ext uri="{BB962C8B-B14F-4D97-AF65-F5344CB8AC3E}">
        <p14:creationId xmlns:p14="http://schemas.microsoft.com/office/powerpoint/2010/main" val="1461422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1FCB1-1C90-484D-A5A8-C9C5AE1725C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D0F5334-11E3-47CF-8B98-6E6F18B9D2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84424E8-BEAD-4F24-95E1-1EEA880597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16050D48-324F-4900-8957-5D2C7C19C318}"/>
              </a:ext>
            </a:extLst>
          </p:cNvPr>
          <p:cNvSpPr>
            <a:spLocks noGrp="1"/>
          </p:cNvSpPr>
          <p:nvPr>
            <p:ph type="dt" sz="half" idx="10"/>
          </p:nvPr>
        </p:nvSpPr>
        <p:spPr/>
        <p:txBody>
          <a:bodyPr/>
          <a:lstStyle/>
          <a:p>
            <a:fld id="{6F0AC1E7-F3EC-451E-B2AE-96039CD7367D}" type="datetimeFigureOut">
              <a:rPr lang="en-CA" smtClean="0"/>
              <a:t>2022-09-12</a:t>
            </a:fld>
            <a:endParaRPr lang="en-CA"/>
          </a:p>
        </p:txBody>
      </p:sp>
      <p:sp>
        <p:nvSpPr>
          <p:cNvPr id="6" name="Footer Placeholder 5">
            <a:extLst>
              <a:ext uri="{FF2B5EF4-FFF2-40B4-BE49-F238E27FC236}">
                <a16:creationId xmlns:a16="http://schemas.microsoft.com/office/drawing/2014/main" id="{E14EE15E-0209-46B3-8328-FF35ABF5B64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AE1D083-7D70-43CB-A73F-796E46DD9A90}"/>
              </a:ext>
            </a:extLst>
          </p:cNvPr>
          <p:cNvSpPr>
            <a:spLocks noGrp="1"/>
          </p:cNvSpPr>
          <p:nvPr>
            <p:ph type="sldNum" sz="quarter" idx="12"/>
          </p:nvPr>
        </p:nvSpPr>
        <p:spPr/>
        <p:txBody>
          <a:bodyPr/>
          <a:lstStyle/>
          <a:p>
            <a:fld id="{604E65ED-3751-4E36-8BC6-99E6F684FF20}" type="slidenum">
              <a:rPr lang="en-CA" smtClean="0"/>
              <a:t>‹#›</a:t>
            </a:fld>
            <a:endParaRPr lang="en-CA"/>
          </a:p>
        </p:txBody>
      </p:sp>
    </p:spTree>
    <p:extLst>
      <p:ext uri="{BB962C8B-B14F-4D97-AF65-F5344CB8AC3E}">
        <p14:creationId xmlns:p14="http://schemas.microsoft.com/office/powerpoint/2010/main" val="3088432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DCF38-CF10-4DE5-B0D3-872F42E5F7E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2A43815-BD97-43B7-8966-BE73F1D0AF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045EB5-E5FC-48E8-9CCB-6E175769FC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F787EB2C-4A95-4824-B8CF-4423B13AFF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756785-E621-4EE6-A1D3-706530D957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55378E1-5D09-46BB-A604-3D11984C4AC6}"/>
              </a:ext>
            </a:extLst>
          </p:cNvPr>
          <p:cNvSpPr>
            <a:spLocks noGrp="1"/>
          </p:cNvSpPr>
          <p:nvPr>
            <p:ph type="dt" sz="half" idx="10"/>
          </p:nvPr>
        </p:nvSpPr>
        <p:spPr/>
        <p:txBody>
          <a:bodyPr/>
          <a:lstStyle/>
          <a:p>
            <a:fld id="{6F0AC1E7-F3EC-451E-B2AE-96039CD7367D}" type="datetimeFigureOut">
              <a:rPr lang="en-CA" smtClean="0"/>
              <a:t>2022-09-12</a:t>
            </a:fld>
            <a:endParaRPr lang="en-CA"/>
          </a:p>
        </p:txBody>
      </p:sp>
      <p:sp>
        <p:nvSpPr>
          <p:cNvPr id="8" name="Footer Placeholder 7">
            <a:extLst>
              <a:ext uri="{FF2B5EF4-FFF2-40B4-BE49-F238E27FC236}">
                <a16:creationId xmlns:a16="http://schemas.microsoft.com/office/drawing/2014/main" id="{734E0F29-7678-4C65-90D1-E176079442F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EC13F98C-4D6F-4B59-8F81-C67502DA0F65}"/>
              </a:ext>
            </a:extLst>
          </p:cNvPr>
          <p:cNvSpPr>
            <a:spLocks noGrp="1"/>
          </p:cNvSpPr>
          <p:nvPr>
            <p:ph type="sldNum" sz="quarter" idx="12"/>
          </p:nvPr>
        </p:nvSpPr>
        <p:spPr/>
        <p:txBody>
          <a:bodyPr/>
          <a:lstStyle/>
          <a:p>
            <a:fld id="{604E65ED-3751-4E36-8BC6-99E6F684FF20}" type="slidenum">
              <a:rPr lang="en-CA" smtClean="0"/>
              <a:t>‹#›</a:t>
            </a:fld>
            <a:endParaRPr lang="en-CA"/>
          </a:p>
        </p:txBody>
      </p:sp>
    </p:spTree>
    <p:extLst>
      <p:ext uri="{BB962C8B-B14F-4D97-AF65-F5344CB8AC3E}">
        <p14:creationId xmlns:p14="http://schemas.microsoft.com/office/powerpoint/2010/main" val="2156043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FD1F-54DF-42D0-AAEA-BCEC322AA66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7C909FD-F72B-44C2-BC2A-7CB30E3EB587}"/>
              </a:ext>
            </a:extLst>
          </p:cNvPr>
          <p:cNvSpPr>
            <a:spLocks noGrp="1"/>
          </p:cNvSpPr>
          <p:nvPr>
            <p:ph type="dt" sz="half" idx="10"/>
          </p:nvPr>
        </p:nvSpPr>
        <p:spPr/>
        <p:txBody>
          <a:bodyPr/>
          <a:lstStyle/>
          <a:p>
            <a:fld id="{6F0AC1E7-F3EC-451E-B2AE-96039CD7367D}" type="datetimeFigureOut">
              <a:rPr lang="en-CA" smtClean="0"/>
              <a:t>2022-09-12</a:t>
            </a:fld>
            <a:endParaRPr lang="en-CA"/>
          </a:p>
        </p:txBody>
      </p:sp>
      <p:sp>
        <p:nvSpPr>
          <p:cNvPr id="4" name="Footer Placeholder 3">
            <a:extLst>
              <a:ext uri="{FF2B5EF4-FFF2-40B4-BE49-F238E27FC236}">
                <a16:creationId xmlns:a16="http://schemas.microsoft.com/office/drawing/2014/main" id="{56566F85-9271-4D06-920F-E9B48A81FC4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DBCDDC53-22EA-4A42-952B-222D49A0B402}"/>
              </a:ext>
            </a:extLst>
          </p:cNvPr>
          <p:cNvSpPr>
            <a:spLocks noGrp="1"/>
          </p:cNvSpPr>
          <p:nvPr>
            <p:ph type="sldNum" sz="quarter" idx="12"/>
          </p:nvPr>
        </p:nvSpPr>
        <p:spPr/>
        <p:txBody>
          <a:bodyPr/>
          <a:lstStyle/>
          <a:p>
            <a:fld id="{604E65ED-3751-4E36-8BC6-99E6F684FF20}" type="slidenum">
              <a:rPr lang="en-CA" smtClean="0"/>
              <a:t>‹#›</a:t>
            </a:fld>
            <a:endParaRPr lang="en-CA"/>
          </a:p>
        </p:txBody>
      </p:sp>
    </p:spTree>
    <p:extLst>
      <p:ext uri="{BB962C8B-B14F-4D97-AF65-F5344CB8AC3E}">
        <p14:creationId xmlns:p14="http://schemas.microsoft.com/office/powerpoint/2010/main" val="2511870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57764F-86A7-475E-B599-418A0B84A79A}"/>
              </a:ext>
            </a:extLst>
          </p:cNvPr>
          <p:cNvSpPr>
            <a:spLocks noGrp="1"/>
          </p:cNvSpPr>
          <p:nvPr>
            <p:ph type="dt" sz="half" idx="10"/>
          </p:nvPr>
        </p:nvSpPr>
        <p:spPr/>
        <p:txBody>
          <a:bodyPr/>
          <a:lstStyle/>
          <a:p>
            <a:fld id="{6F0AC1E7-F3EC-451E-B2AE-96039CD7367D}" type="datetimeFigureOut">
              <a:rPr lang="en-CA" smtClean="0"/>
              <a:t>2022-09-12</a:t>
            </a:fld>
            <a:endParaRPr lang="en-CA"/>
          </a:p>
        </p:txBody>
      </p:sp>
      <p:sp>
        <p:nvSpPr>
          <p:cNvPr id="3" name="Footer Placeholder 2">
            <a:extLst>
              <a:ext uri="{FF2B5EF4-FFF2-40B4-BE49-F238E27FC236}">
                <a16:creationId xmlns:a16="http://schemas.microsoft.com/office/drawing/2014/main" id="{9C578436-A55E-4DCC-BC71-55F84CBC8A7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7AACD098-AB93-4332-BB75-1997DC5116B0}"/>
              </a:ext>
            </a:extLst>
          </p:cNvPr>
          <p:cNvSpPr>
            <a:spLocks noGrp="1"/>
          </p:cNvSpPr>
          <p:nvPr>
            <p:ph type="sldNum" sz="quarter" idx="12"/>
          </p:nvPr>
        </p:nvSpPr>
        <p:spPr/>
        <p:txBody>
          <a:bodyPr/>
          <a:lstStyle/>
          <a:p>
            <a:fld id="{604E65ED-3751-4E36-8BC6-99E6F684FF20}" type="slidenum">
              <a:rPr lang="en-CA" smtClean="0"/>
              <a:t>‹#›</a:t>
            </a:fld>
            <a:endParaRPr lang="en-CA"/>
          </a:p>
        </p:txBody>
      </p:sp>
    </p:spTree>
    <p:extLst>
      <p:ext uri="{BB962C8B-B14F-4D97-AF65-F5344CB8AC3E}">
        <p14:creationId xmlns:p14="http://schemas.microsoft.com/office/powerpoint/2010/main" val="1202042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02905-970B-4F3A-BF39-84AF1F9AFA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8D62142-5805-466C-A074-4E80D6D39F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38438F6-1ED2-419E-8527-4796A6B468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F16E15-38F6-480C-9F13-975FCDF35562}"/>
              </a:ext>
            </a:extLst>
          </p:cNvPr>
          <p:cNvSpPr>
            <a:spLocks noGrp="1"/>
          </p:cNvSpPr>
          <p:nvPr>
            <p:ph type="dt" sz="half" idx="10"/>
          </p:nvPr>
        </p:nvSpPr>
        <p:spPr/>
        <p:txBody>
          <a:bodyPr/>
          <a:lstStyle/>
          <a:p>
            <a:fld id="{6F0AC1E7-F3EC-451E-B2AE-96039CD7367D}" type="datetimeFigureOut">
              <a:rPr lang="en-CA" smtClean="0"/>
              <a:t>2022-09-12</a:t>
            </a:fld>
            <a:endParaRPr lang="en-CA"/>
          </a:p>
        </p:txBody>
      </p:sp>
      <p:sp>
        <p:nvSpPr>
          <p:cNvPr id="6" name="Footer Placeholder 5">
            <a:extLst>
              <a:ext uri="{FF2B5EF4-FFF2-40B4-BE49-F238E27FC236}">
                <a16:creationId xmlns:a16="http://schemas.microsoft.com/office/drawing/2014/main" id="{9CB73B46-058E-4F3D-BFF3-40821971639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5F715C1-CB9C-4F14-9979-9DD5FCEF5ADF}"/>
              </a:ext>
            </a:extLst>
          </p:cNvPr>
          <p:cNvSpPr>
            <a:spLocks noGrp="1"/>
          </p:cNvSpPr>
          <p:nvPr>
            <p:ph type="sldNum" sz="quarter" idx="12"/>
          </p:nvPr>
        </p:nvSpPr>
        <p:spPr/>
        <p:txBody>
          <a:bodyPr/>
          <a:lstStyle/>
          <a:p>
            <a:fld id="{604E65ED-3751-4E36-8BC6-99E6F684FF20}" type="slidenum">
              <a:rPr lang="en-CA" smtClean="0"/>
              <a:t>‹#›</a:t>
            </a:fld>
            <a:endParaRPr lang="en-CA"/>
          </a:p>
        </p:txBody>
      </p:sp>
    </p:spTree>
    <p:extLst>
      <p:ext uri="{BB962C8B-B14F-4D97-AF65-F5344CB8AC3E}">
        <p14:creationId xmlns:p14="http://schemas.microsoft.com/office/powerpoint/2010/main" val="3285465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A5D76-C7C0-4422-B9F9-3F2A3B602E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2C79AB0A-FBBD-4A73-AFD4-B8FBDEBEA6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68F94AD-FE89-47A6-9334-CD1E1F6C2F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8678C7-8B54-479E-9939-DCD89504F3A3}"/>
              </a:ext>
            </a:extLst>
          </p:cNvPr>
          <p:cNvSpPr>
            <a:spLocks noGrp="1"/>
          </p:cNvSpPr>
          <p:nvPr>
            <p:ph type="dt" sz="half" idx="10"/>
          </p:nvPr>
        </p:nvSpPr>
        <p:spPr/>
        <p:txBody>
          <a:bodyPr/>
          <a:lstStyle/>
          <a:p>
            <a:fld id="{6F0AC1E7-F3EC-451E-B2AE-96039CD7367D}" type="datetimeFigureOut">
              <a:rPr lang="en-CA" smtClean="0"/>
              <a:t>2022-09-12</a:t>
            </a:fld>
            <a:endParaRPr lang="en-CA"/>
          </a:p>
        </p:txBody>
      </p:sp>
      <p:sp>
        <p:nvSpPr>
          <p:cNvPr id="6" name="Footer Placeholder 5">
            <a:extLst>
              <a:ext uri="{FF2B5EF4-FFF2-40B4-BE49-F238E27FC236}">
                <a16:creationId xmlns:a16="http://schemas.microsoft.com/office/drawing/2014/main" id="{4796722E-5E71-4A3F-9443-DEE2EEF4616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60E6933-16DB-4909-B9BE-E13EE3DBE3B0}"/>
              </a:ext>
            </a:extLst>
          </p:cNvPr>
          <p:cNvSpPr>
            <a:spLocks noGrp="1"/>
          </p:cNvSpPr>
          <p:nvPr>
            <p:ph type="sldNum" sz="quarter" idx="12"/>
          </p:nvPr>
        </p:nvSpPr>
        <p:spPr/>
        <p:txBody>
          <a:bodyPr/>
          <a:lstStyle/>
          <a:p>
            <a:fld id="{604E65ED-3751-4E36-8BC6-99E6F684FF20}" type="slidenum">
              <a:rPr lang="en-CA" smtClean="0"/>
              <a:t>‹#›</a:t>
            </a:fld>
            <a:endParaRPr lang="en-CA"/>
          </a:p>
        </p:txBody>
      </p:sp>
    </p:spTree>
    <p:extLst>
      <p:ext uri="{BB962C8B-B14F-4D97-AF65-F5344CB8AC3E}">
        <p14:creationId xmlns:p14="http://schemas.microsoft.com/office/powerpoint/2010/main" val="1239472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2586C-0E74-4596-9335-90C0082CD4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4C7E3FE-EC9B-4755-9C9D-EEF45935BE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FF45E98-1DBA-4AA8-AF9E-3123D55904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0AC1E7-F3EC-451E-B2AE-96039CD7367D}" type="datetimeFigureOut">
              <a:rPr lang="en-CA" smtClean="0"/>
              <a:t>2022-09-12</a:t>
            </a:fld>
            <a:endParaRPr lang="en-CA"/>
          </a:p>
        </p:txBody>
      </p:sp>
      <p:sp>
        <p:nvSpPr>
          <p:cNvPr id="5" name="Footer Placeholder 4">
            <a:extLst>
              <a:ext uri="{FF2B5EF4-FFF2-40B4-BE49-F238E27FC236}">
                <a16:creationId xmlns:a16="http://schemas.microsoft.com/office/drawing/2014/main" id="{F87DAA87-EF34-4879-B381-F0DA3E2DA7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AB0F8675-ADCD-4B8B-831B-BC859459E5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4E65ED-3751-4E36-8BC6-99E6F684FF20}" type="slidenum">
              <a:rPr lang="en-CA" smtClean="0"/>
              <a:t>‹#›</a:t>
            </a:fld>
            <a:endParaRPr lang="en-CA"/>
          </a:p>
        </p:txBody>
      </p:sp>
    </p:spTree>
    <p:extLst>
      <p:ext uri="{BB962C8B-B14F-4D97-AF65-F5344CB8AC3E}">
        <p14:creationId xmlns:p14="http://schemas.microsoft.com/office/powerpoint/2010/main" val="2319217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notesSlide" Target="../notesSlides/notesSlide1.xml"/><Relationship Id="rId7" Type="http://schemas.openxmlformats.org/officeDocument/2006/relationships/image" Target="../media/image63.png"/><Relationship Id="rId12"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30.png"/><Relationship Id="rId11" Type="http://schemas.openxmlformats.org/officeDocument/2006/relationships/image" Target="../media/image8.png"/><Relationship Id="rId10" Type="http://schemas.openxmlformats.org/officeDocument/2006/relationships/image" Target="../media/image65.png"/><Relationship Id="rId9" Type="http://schemas.openxmlformats.org/officeDocument/2006/relationships/image" Target="../media/image64.png"/><Relationship Id="rId14" Type="http://schemas.openxmlformats.org/officeDocument/2006/relationships/image" Target="../media/image67.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7.png"/><Relationship Id="rId3" Type="http://schemas.openxmlformats.org/officeDocument/2006/relationships/notesSlide" Target="../notesSlides/notesSlide2.xml"/><Relationship Id="rId7" Type="http://schemas.openxmlformats.org/officeDocument/2006/relationships/image" Target="../media/image30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330.png"/><Relationship Id="rId11" Type="http://schemas.openxmlformats.org/officeDocument/2006/relationships/image" Target="../media/image9.png"/><Relationship Id="rId10" Type="http://schemas.openxmlformats.org/officeDocument/2006/relationships/image" Target="../media/image8.png"/><Relationship Id="rId9" Type="http://schemas.openxmlformats.org/officeDocument/2006/relationships/image" Target="../media/image39.png"/><Relationship Id="rId1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39.png"/><Relationship Id="rId7" Type="http://schemas.openxmlformats.org/officeDocument/2006/relationships/image" Target="../media/image64.png"/><Relationship Id="rId12"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330.png"/><Relationship Id="rId10" Type="http://schemas.openxmlformats.org/officeDocument/2006/relationships/image" Target="../media/image9.png"/><Relationship Id="rId9" Type="http://schemas.openxmlformats.org/officeDocument/2006/relationships/image" Target="../media/image8.png"/><Relationship Id="rId14" Type="http://schemas.openxmlformats.org/officeDocument/2006/relationships/image" Target="../media/image63.png"/></Relationships>
</file>

<file path=ppt/slides/_rels/slide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67.png"/><Relationship Id="rId3" Type="http://schemas.openxmlformats.org/officeDocument/2006/relationships/notesSlide" Target="../notesSlides/notesSlide4.xml"/><Relationship Id="rId7"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30.png"/><Relationship Id="rId11" Type="http://schemas.openxmlformats.org/officeDocument/2006/relationships/image" Target="../media/image9.png"/><Relationship Id="rId15" Type="http://schemas.openxmlformats.org/officeDocument/2006/relationships/image" Target="../media/image63.png"/><Relationship Id="rId10" Type="http://schemas.openxmlformats.org/officeDocument/2006/relationships/image" Target="../media/image8.png"/><Relationship Id="rId9" Type="http://schemas.openxmlformats.org/officeDocument/2006/relationships/image" Target="../media/image77.png"/></Relationships>
</file>

<file path=ppt/slides/_rels/slide5.xml.rels><?xml version="1.0" encoding="UTF-8" standalone="yes"?>
<Relationships xmlns="http://schemas.openxmlformats.org/package/2006/relationships"><Relationship Id="rId8" Type="http://schemas.openxmlformats.org/officeDocument/2006/relationships/image" Target="../media/image77.png"/><Relationship Id="rId7" Type="http://schemas.openxmlformats.org/officeDocument/2006/relationships/image" Target="../media/image76.png"/><Relationship Id="rId12"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330.png"/><Relationship Id="rId10" Type="http://schemas.openxmlformats.org/officeDocument/2006/relationships/image" Target="../media/image15.png"/><Relationship Id="rId9" Type="http://schemas.openxmlformats.org/officeDocument/2006/relationships/image" Target="../media/image14.png"/><Relationship Id="rId14" Type="http://schemas.openxmlformats.org/officeDocument/2006/relationships/image" Target="../media/image63.png"/></Relationships>
</file>

<file path=ppt/slides/_rels/slide6.xml.rels><?xml version="1.0" encoding="UTF-8" standalone="yes"?>
<Relationships xmlns="http://schemas.openxmlformats.org/package/2006/relationships"><Relationship Id="rId8" Type="http://schemas.microsoft.com/office/2011/relationships/inkAction" Target="../ink/inkAction1.xml"/><Relationship Id="rId3" Type="http://schemas.openxmlformats.org/officeDocument/2006/relationships/notesSlide" Target="../notesSlides/notesSlide6.xml"/><Relationship Id="rId7"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png"/><Relationship Id="rId9" Type="http://schemas.openxmlformats.org/officeDocument/2006/relationships/image" Target="../media/image93.png"/></Relationships>
</file>

<file path=ppt/slides/_rels/slide7.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2.png"/><Relationship Id="rId3" Type="http://schemas.openxmlformats.org/officeDocument/2006/relationships/notesSlide" Target="../notesSlides/notesSlide7.xml"/><Relationship Id="rId7" Type="http://schemas.openxmlformats.org/officeDocument/2006/relationships/image" Target="../media/image731.png"/><Relationship Id="rId12" Type="http://schemas.microsoft.com/office/2011/relationships/inkAction" Target="../ink/inkAction2.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97.png"/><Relationship Id="rId11" Type="http://schemas.openxmlformats.org/officeDocument/2006/relationships/image" Target="../media/image101.png"/><Relationship Id="rId10" Type="http://schemas.openxmlformats.org/officeDocument/2006/relationships/image" Target="../media/image100.png"/></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notesSlide" Target="../notesSlides/notesSlide8.xml"/><Relationship Id="rId7" Type="http://schemas.openxmlformats.org/officeDocument/2006/relationships/image" Target="../media/image104.png"/><Relationship Id="rId17" Type="http://schemas.openxmlformats.org/officeDocument/2006/relationships/image" Target="../media/image112.png"/><Relationship Id="rId2" Type="http://schemas.openxmlformats.org/officeDocument/2006/relationships/slideLayout" Target="../slideLayouts/slideLayout2.xml"/><Relationship Id="rId16" Type="http://schemas.openxmlformats.org/officeDocument/2006/relationships/image" Target="../media/image111.png"/><Relationship Id="rId1" Type="http://schemas.openxmlformats.org/officeDocument/2006/relationships/tags" Target="../tags/tag6.xml"/><Relationship Id="rId6" Type="http://schemas.openxmlformats.org/officeDocument/2006/relationships/image" Target="../media/image103.png"/><Relationship Id="rId11" Type="http://schemas.openxmlformats.org/officeDocument/2006/relationships/image" Target="../media/image32.png"/><Relationship Id="rId15" Type="http://schemas.openxmlformats.org/officeDocument/2006/relationships/image" Target="../media/image110.png"/><Relationship Id="rId10" Type="http://schemas.openxmlformats.org/officeDocument/2006/relationships/image" Target="../media/image31.png"/><Relationship Id="rId19" Type="http://schemas.openxmlformats.org/officeDocument/2006/relationships/image" Target="../media/image114.png"/><Relationship Id="rId9" Type="http://schemas.openxmlformats.org/officeDocument/2006/relationships/image" Target="../media/image77.png"/><Relationship Id="rId14" Type="http://schemas.openxmlformats.org/officeDocument/2006/relationships/image" Target="../media/image109.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9.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0.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630F89-278A-4E68-BFBF-D207A44200CF}"/>
              </a:ext>
            </a:extLst>
          </p:cNvPr>
          <p:cNvSpPr txBox="1"/>
          <p:nvPr/>
        </p:nvSpPr>
        <p:spPr>
          <a:xfrm>
            <a:off x="201477" y="1714813"/>
            <a:ext cx="5887446" cy="830997"/>
          </a:xfrm>
          <a:prstGeom prst="rect">
            <a:avLst/>
          </a:prstGeom>
          <a:noFill/>
        </p:spPr>
        <p:txBody>
          <a:bodyPr wrap="none" rtlCol="0">
            <a:spAutoFit/>
          </a:bodyPr>
          <a:lstStyle/>
          <a:p>
            <a:r>
              <a:rPr lang="en-US" sz="4800" dirty="0"/>
              <a:t>Things we disagree on:</a:t>
            </a:r>
            <a:endParaRPr lang="en-CA" sz="4800" dirty="0"/>
          </a:p>
        </p:txBody>
      </p:sp>
      <p:sp>
        <p:nvSpPr>
          <p:cNvPr id="12" name="TextBox 11">
            <a:extLst>
              <a:ext uri="{FF2B5EF4-FFF2-40B4-BE49-F238E27FC236}">
                <a16:creationId xmlns:a16="http://schemas.microsoft.com/office/drawing/2014/main" id="{F36A790D-29BF-4A61-B9CE-280F38B15C91}"/>
              </a:ext>
            </a:extLst>
          </p:cNvPr>
          <p:cNvSpPr txBox="1"/>
          <p:nvPr/>
        </p:nvSpPr>
        <p:spPr>
          <a:xfrm>
            <a:off x="6708182" y="1712231"/>
            <a:ext cx="5182124" cy="830997"/>
          </a:xfrm>
          <a:prstGeom prst="rect">
            <a:avLst/>
          </a:prstGeom>
          <a:noFill/>
        </p:spPr>
        <p:txBody>
          <a:bodyPr wrap="none" rtlCol="0">
            <a:spAutoFit/>
          </a:bodyPr>
          <a:lstStyle/>
          <a:p>
            <a:r>
              <a:rPr lang="en-US" sz="4800" dirty="0"/>
              <a:t>Things we agree on:</a:t>
            </a:r>
            <a:endParaRPr lang="en-CA" sz="4800" dirty="0"/>
          </a:p>
        </p:txBody>
      </p:sp>
      <p:cxnSp>
        <p:nvCxnSpPr>
          <p:cNvPr id="8" name="Straight Connector 7">
            <a:extLst>
              <a:ext uri="{FF2B5EF4-FFF2-40B4-BE49-F238E27FC236}">
                <a16:creationId xmlns:a16="http://schemas.microsoft.com/office/drawing/2014/main" id="{277FA352-446E-4B40-88EF-0E737194C546}"/>
              </a:ext>
            </a:extLst>
          </p:cNvPr>
          <p:cNvCxnSpPr>
            <a:cxnSpLocks/>
          </p:cNvCxnSpPr>
          <p:nvPr/>
        </p:nvCxnSpPr>
        <p:spPr>
          <a:xfrm>
            <a:off x="6090834" y="1651819"/>
            <a:ext cx="0" cy="5206181"/>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15936C-3181-402D-A955-4D66527AC1A4}"/>
                  </a:ext>
                </a:extLst>
              </p:cNvPr>
              <p:cNvSpPr txBox="1"/>
              <p:nvPr/>
            </p:nvSpPr>
            <p:spPr>
              <a:xfrm>
                <a:off x="6158284" y="5823063"/>
                <a:ext cx="2411686" cy="920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𝐹</m:t>
                          </m:r>
                        </m:e>
                      </m:acc>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𝑚</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𝑎</m:t>
                          </m:r>
                        </m:e>
                      </m:acc>
                    </m:oMath>
                  </m:oMathPara>
                </a14:m>
                <a:endParaRPr lang="en-CA" sz="4800" dirty="0">
                  <a:solidFill>
                    <a:srgbClr val="FF0000"/>
                  </a:solidFill>
                </a:endParaRPr>
              </a:p>
            </p:txBody>
          </p:sp>
        </mc:Choice>
        <mc:Fallback xmlns="">
          <p:sp>
            <p:nvSpPr>
              <p:cNvPr id="27" name="TextBox 26">
                <a:extLst>
                  <a:ext uri="{FF2B5EF4-FFF2-40B4-BE49-F238E27FC236}">
                    <a16:creationId xmlns:a16="http://schemas.microsoft.com/office/drawing/2014/main" id="{A315936C-3181-402D-A955-4D66527AC1A4}"/>
                  </a:ext>
                </a:extLst>
              </p:cNvPr>
              <p:cNvSpPr txBox="1">
                <a:spLocks noRot="1" noChangeAspect="1" noMove="1" noResize="1" noEditPoints="1" noAdjustHandles="1" noChangeArrowheads="1" noChangeShapeType="1" noTextEdit="1"/>
              </p:cNvSpPr>
              <p:nvPr/>
            </p:nvSpPr>
            <p:spPr>
              <a:xfrm>
                <a:off x="6158284" y="5823063"/>
                <a:ext cx="2411686" cy="92063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0D1630-1DF3-4ECE-B7DA-663735205768}"/>
                  </a:ext>
                </a:extLst>
              </p:cNvPr>
              <p:cNvSpPr txBox="1"/>
              <p:nvPr/>
            </p:nvSpPr>
            <p:spPr>
              <a:xfrm>
                <a:off x="8734212" y="5886015"/>
                <a:ext cx="3613040" cy="843244"/>
              </a:xfrm>
              <a:prstGeom prst="rect">
                <a:avLst/>
              </a:prstGeom>
              <a:noFill/>
            </p:spPr>
            <p:txBody>
              <a:bodyPr wrap="none" rtlCol="0">
                <a:spAutoFit/>
              </a:bodyPr>
              <a:lstStyle/>
              <a:p>
                <a14:m>
                  <m:oMath xmlns:m="http://schemas.openxmlformats.org/officeDocument/2006/math">
                    <m:sSub>
                      <m:sSubPr>
                        <m:ctrlPr>
                          <a:rPr lang="en-US" sz="3600" i="1">
                            <a:solidFill>
                              <a:srgbClr val="0070C0"/>
                            </a:solidFill>
                            <a:latin typeface="Cambria Math" panose="02040503050406030204" pitchFamily="18" charset="0"/>
                          </a:rPr>
                        </m:ctrlPr>
                      </m:sSubPr>
                      <m:e>
                        <m:acc>
                          <m:accPr>
                            <m:chr m:val="⃗"/>
                            <m:ctrlPr>
                              <a:rPr lang="en-US" sz="3600" i="1">
                                <a:solidFill>
                                  <a:srgbClr val="0070C0"/>
                                </a:solidFill>
                                <a:latin typeface="Cambria Math" panose="02040503050406030204" pitchFamily="18" charset="0"/>
                              </a:rPr>
                            </m:ctrlPr>
                          </m:accPr>
                          <m:e>
                            <m:r>
                              <a:rPr lang="en-US" sz="3600" i="1">
                                <a:solidFill>
                                  <a:srgbClr val="0070C0"/>
                                </a:solidFill>
                                <a:latin typeface="Cambria Math" panose="02040503050406030204" pitchFamily="18" charset="0"/>
                              </a:rPr>
                              <m:t>𝐹</m:t>
                            </m:r>
                          </m:e>
                        </m:acc>
                      </m:e>
                      <m:sub>
                        <m:r>
                          <a:rPr lang="en-US" sz="3600" i="1">
                            <a:solidFill>
                              <a:srgbClr val="0070C0"/>
                            </a:solidFill>
                            <a:latin typeface="Cambria Math" panose="02040503050406030204" pitchFamily="18" charset="0"/>
                          </a:rPr>
                          <m:t>𝐺</m:t>
                        </m:r>
                      </m:sub>
                    </m:sSub>
                    <m:r>
                      <a:rPr lang="en-US" sz="3600" i="1">
                        <a:solidFill>
                          <a:srgbClr val="0070C0"/>
                        </a:solidFill>
                        <a:latin typeface="Cambria Math" panose="02040503050406030204" pitchFamily="18" charset="0"/>
                      </a:rPr>
                      <m:t>=</m:t>
                    </m:r>
                    <m:r>
                      <a:rPr lang="en-US" sz="3600" i="1">
                        <a:solidFill>
                          <a:srgbClr val="0070C0"/>
                        </a:solidFill>
                        <a:latin typeface="Cambria Math" panose="02040503050406030204" pitchFamily="18" charset="0"/>
                      </a:rPr>
                      <m:t>𝐺</m:t>
                    </m:r>
                    <m:f>
                      <m:fPr>
                        <m:ctrlPr>
                          <a:rPr lang="en-US" sz="3600" i="1">
                            <a:solidFill>
                              <a:srgbClr val="0070C0"/>
                            </a:solidFill>
                            <a:latin typeface="Cambria Math" panose="02040503050406030204" pitchFamily="18" charset="0"/>
                          </a:rPr>
                        </m:ctrlPr>
                      </m:fPr>
                      <m:num>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𝑚</m:t>
                            </m:r>
                          </m:e>
                          <m:sub>
                            <m:r>
                              <a:rPr lang="en-US" sz="3600" i="1">
                                <a:solidFill>
                                  <a:srgbClr val="0070C0"/>
                                </a:solidFill>
                                <a:latin typeface="Cambria Math" panose="02040503050406030204" pitchFamily="18" charset="0"/>
                              </a:rPr>
                              <m:t>1</m:t>
                            </m:r>
                          </m:sub>
                        </m:sSub>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𝑚</m:t>
                            </m:r>
                          </m:e>
                          <m:sub>
                            <m:r>
                              <a:rPr lang="en-US" sz="3600" i="1">
                                <a:solidFill>
                                  <a:srgbClr val="0070C0"/>
                                </a:solidFill>
                                <a:latin typeface="Cambria Math" panose="02040503050406030204" pitchFamily="18" charset="0"/>
                              </a:rPr>
                              <m:t>2</m:t>
                            </m:r>
                          </m:sub>
                        </m:sSub>
                      </m:num>
                      <m:den>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𝑟</m:t>
                            </m:r>
                          </m:e>
                          <m:sup>
                            <m:r>
                              <a:rPr lang="en-US" sz="3600" i="1">
                                <a:solidFill>
                                  <a:srgbClr val="0070C0"/>
                                </a:solidFill>
                                <a:latin typeface="Cambria Math" panose="02040503050406030204" pitchFamily="18" charset="0"/>
                              </a:rPr>
                              <m:t>2</m:t>
                            </m:r>
                          </m:sup>
                        </m:sSup>
                      </m:den>
                    </m:f>
                  </m:oMath>
                </a14:m>
                <a:r>
                  <a:rPr lang="en-US" sz="3600" dirty="0">
                    <a:solidFill>
                      <a:srgbClr val="0070C0"/>
                    </a:solidFill>
                  </a:rPr>
                  <a:t> </a:t>
                </a:r>
                <a14:m>
                  <m:oMath xmlns:m="http://schemas.openxmlformats.org/officeDocument/2006/math">
                    <m:r>
                      <a:rPr lang="en-US" sz="2400" i="1">
                        <a:solidFill>
                          <a:srgbClr val="0070C0"/>
                        </a:solidFill>
                        <a:latin typeface="Cambria Math" panose="02040503050406030204" pitchFamily="18" charset="0"/>
                      </a:rPr>
                      <m:t>(−</m:t>
                    </m:r>
                    <m:acc>
                      <m:accPr>
                        <m:chr m:val="̂"/>
                        <m:ctrlPr>
                          <a:rPr lang="en-US" sz="2400" i="1">
                            <a:solidFill>
                              <a:srgbClr val="0070C0"/>
                            </a:solidFill>
                            <a:latin typeface="Cambria Math" panose="02040503050406030204" pitchFamily="18" charset="0"/>
                          </a:rPr>
                        </m:ctrlPr>
                      </m:accPr>
                      <m:e>
                        <m:r>
                          <a:rPr lang="en-US" sz="2400" i="1">
                            <a:solidFill>
                              <a:srgbClr val="0070C0"/>
                            </a:solidFill>
                            <a:latin typeface="Cambria Math" panose="02040503050406030204" pitchFamily="18" charset="0"/>
                          </a:rPr>
                          <m:t>𝑟</m:t>
                        </m:r>
                      </m:e>
                    </m:acc>
                    <m:r>
                      <a:rPr lang="en-US" sz="2400" i="1">
                        <a:solidFill>
                          <a:srgbClr val="0070C0"/>
                        </a:solidFill>
                        <a:latin typeface="Cambria Math" panose="02040503050406030204" pitchFamily="18" charset="0"/>
                      </a:rPr>
                      <m:t>)</m:t>
                    </m:r>
                  </m:oMath>
                </a14:m>
                <a:r>
                  <a:rPr lang="en-CA" sz="3600" dirty="0">
                    <a:solidFill>
                      <a:srgbClr val="0070C0"/>
                    </a:solidFill>
                  </a:rPr>
                  <a:t> </a:t>
                </a:r>
              </a:p>
            </p:txBody>
          </p:sp>
        </mc:Choice>
        <mc:Fallback xmlns="">
          <p:sp>
            <p:nvSpPr>
              <p:cNvPr id="28" name="TextBox 27">
                <a:extLst>
                  <a:ext uri="{FF2B5EF4-FFF2-40B4-BE49-F238E27FC236}">
                    <a16:creationId xmlns:a16="http://schemas.microsoft.com/office/drawing/2014/main" id="{260D1630-1DF3-4ECE-B7DA-663735205768}"/>
                  </a:ext>
                </a:extLst>
              </p:cNvPr>
              <p:cNvSpPr txBox="1">
                <a:spLocks noRot="1" noChangeAspect="1" noMove="1" noResize="1" noEditPoints="1" noAdjustHandles="1" noChangeArrowheads="1" noChangeShapeType="1" noTextEdit="1"/>
              </p:cNvSpPr>
              <p:nvPr/>
            </p:nvSpPr>
            <p:spPr>
              <a:xfrm>
                <a:off x="8734212" y="5886015"/>
                <a:ext cx="3613040" cy="843244"/>
              </a:xfrm>
              <a:prstGeom prst="rect">
                <a:avLst/>
              </a:prstGeom>
              <a:blipFill>
                <a:blip r:embed="rId7"/>
                <a:stretch>
                  <a:fillRect/>
                </a:stretch>
              </a:blipFill>
            </p:spPr>
            <p:txBody>
              <a:bodyPr/>
              <a:lstStyle/>
              <a:p>
                <a:r>
                  <a:rPr lang="en-CA">
                    <a:noFill/>
                  </a:rPr>
                  <a:t> </a:t>
                </a:r>
              </a:p>
            </p:txBody>
          </p:sp>
        </mc:Fallback>
      </mc:AlternateContent>
      <p:sp>
        <p:nvSpPr>
          <p:cNvPr id="29" name="TextBox 28">
            <a:extLst>
              <a:ext uri="{FF2B5EF4-FFF2-40B4-BE49-F238E27FC236}">
                <a16:creationId xmlns:a16="http://schemas.microsoft.com/office/drawing/2014/main" id="{2CC17ECE-363C-4449-90F6-B7D8440AC25B}"/>
              </a:ext>
            </a:extLst>
          </p:cNvPr>
          <p:cNvSpPr txBox="1"/>
          <p:nvPr/>
        </p:nvSpPr>
        <p:spPr>
          <a:xfrm>
            <a:off x="6780191" y="4035224"/>
            <a:ext cx="4574201" cy="923330"/>
          </a:xfrm>
          <a:prstGeom prst="rect">
            <a:avLst/>
          </a:prstGeom>
          <a:noFill/>
        </p:spPr>
        <p:txBody>
          <a:bodyPr wrap="none" rtlCol="0">
            <a:spAutoFit/>
          </a:bodyPr>
          <a:lstStyle/>
          <a:p>
            <a:r>
              <a:rPr lang="en-US" sz="5400" b="1" dirty="0">
                <a:solidFill>
                  <a:srgbClr val="7030A0"/>
                </a:solidFill>
              </a:rPr>
              <a:t>Laws of physics</a:t>
            </a:r>
            <a:endParaRPr lang="en-CA" sz="5400" b="1" dirty="0">
              <a:solidFill>
                <a:srgbClr val="7030A0"/>
              </a:solidFill>
            </a:endParaRPr>
          </a:p>
        </p:txBody>
      </p:sp>
      <p:sp>
        <p:nvSpPr>
          <p:cNvPr id="25" name="Title 1">
            <a:extLst>
              <a:ext uri="{FF2B5EF4-FFF2-40B4-BE49-F238E27FC236}">
                <a16:creationId xmlns:a16="http://schemas.microsoft.com/office/drawing/2014/main" id="{A58D483D-250B-45A9-BB23-59164087A0C1}"/>
              </a:ext>
            </a:extLst>
          </p:cNvPr>
          <p:cNvSpPr txBox="1">
            <a:spLocks/>
          </p:cNvSpPr>
          <p:nvPr/>
        </p:nvSpPr>
        <p:spPr>
          <a:xfrm>
            <a:off x="0" y="0"/>
            <a:ext cx="13155562"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dirty="0"/>
          </a:p>
        </p:txBody>
      </p:sp>
      <p:cxnSp>
        <p:nvCxnSpPr>
          <p:cNvPr id="26" name="Straight Connector 25">
            <a:extLst>
              <a:ext uri="{FF2B5EF4-FFF2-40B4-BE49-F238E27FC236}">
                <a16:creationId xmlns:a16="http://schemas.microsoft.com/office/drawing/2014/main" id="{EBE01F70-C1F2-4097-BBC3-D63301A48E78}"/>
              </a:ext>
            </a:extLst>
          </p:cNvPr>
          <p:cNvCxnSpPr>
            <a:cxnSpLocks/>
          </p:cNvCxnSpPr>
          <p:nvPr/>
        </p:nvCxnSpPr>
        <p:spPr>
          <a:xfrm>
            <a:off x="0" y="1655090"/>
            <a:ext cx="12192000" cy="0"/>
          </a:xfrm>
          <a:prstGeom prst="line">
            <a:avLst/>
          </a:prstGeom>
          <a:ln w="57150"/>
        </p:spPr>
        <p:style>
          <a:lnRef idx="1">
            <a:schemeClr val="dk1"/>
          </a:lnRef>
          <a:fillRef idx="0">
            <a:schemeClr val="dk1"/>
          </a:fillRef>
          <a:effectRef idx="0">
            <a:schemeClr val="dk1"/>
          </a:effectRef>
          <a:fontRef idx="minor">
            <a:schemeClr val="tx1"/>
          </a:fontRef>
        </p:style>
      </p:cxnSp>
      <p:sp>
        <p:nvSpPr>
          <p:cNvPr id="37" name="Subtitle 2">
            <a:extLst>
              <a:ext uri="{FF2B5EF4-FFF2-40B4-BE49-F238E27FC236}">
                <a16:creationId xmlns:a16="http://schemas.microsoft.com/office/drawing/2014/main" id="{A41B5CDD-C423-4588-AFB3-E7451EA1EF66}"/>
              </a:ext>
            </a:extLst>
          </p:cNvPr>
          <p:cNvSpPr txBox="1">
            <a:spLocks/>
          </p:cNvSpPr>
          <p:nvPr/>
        </p:nvSpPr>
        <p:spPr>
          <a:xfrm>
            <a:off x="0" y="945125"/>
            <a:ext cx="12365935" cy="781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Laws of physics are the same in all inertial reference frames</a:t>
            </a:r>
          </a:p>
        </p:txBody>
      </p:sp>
      <p:sp>
        <p:nvSpPr>
          <p:cNvPr id="38" name="Title 1">
            <a:extLst>
              <a:ext uri="{FF2B5EF4-FFF2-40B4-BE49-F238E27FC236}">
                <a16:creationId xmlns:a16="http://schemas.microsoft.com/office/drawing/2014/main" id="{AA222FA9-5447-420F-8724-BB1CC86A30D4}"/>
              </a:ext>
            </a:extLst>
          </p:cNvPr>
          <p:cNvSpPr txBox="1">
            <a:spLocks/>
          </p:cNvSpPr>
          <p:nvPr/>
        </p:nvSpPr>
        <p:spPr>
          <a:xfrm>
            <a:off x="27653" y="-251337"/>
            <a:ext cx="11478547"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rgbClr val="00B0F0"/>
                </a:solidFill>
              </a:rPr>
              <a:t>Special Relativity (attempt…)</a:t>
            </a:r>
            <a:endParaRPr lang="en-US" sz="72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9DABFE-533A-4ECE-8D3C-12BE326BF03B}"/>
                  </a:ext>
                </a:extLst>
              </p:cNvPr>
              <p:cNvSpPr txBox="1"/>
              <p:nvPr/>
            </p:nvSpPr>
            <p:spPr>
              <a:xfrm>
                <a:off x="283813" y="2704455"/>
                <a:ext cx="2912079" cy="923330"/>
              </a:xfrm>
              <a:prstGeom prst="rect">
                <a:avLst/>
              </a:prstGeom>
              <a:noFill/>
            </p:spPr>
            <p:txBody>
              <a:bodyPr wrap="none" rtlCol="0">
                <a:spAutoFit/>
              </a:bodyPr>
              <a:lstStyle/>
              <a:p>
                <a:r>
                  <a:rPr lang="en-US" sz="5400" dirty="0">
                    <a:solidFill>
                      <a:srgbClr val="00B050"/>
                    </a:solidFill>
                  </a:rPr>
                  <a:t>velocity </a:t>
                </a:r>
                <a14:m>
                  <m:oMath xmlns:m="http://schemas.openxmlformats.org/officeDocument/2006/math">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𝑣</m:t>
                        </m:r>
                      </m:e>
                    </m:acc>
                  </m:oMath>
                </a14:m>
                <a:endParaRPr lang="en-CA" sz="5400" dirty="0">
                  <a:solidFill>
                    <a:srgbClr val="00B050"/>
                  </a:solidFill>
                </a:endParaRPr>
              </a:p>
            </p:txBody>
          </p:sp>
        </mc:Choice>
        <mc:Fallback xmlns="">
          <p:sp>
            <p:nvSpPr>
              <p:cNvPr id="17" name="TextBox 16">
                <a:extLst>
                  <a:ext uri="{FF2B5EF4-FFF2-40B4-BE49-F238E27FC236}">
                    <a16:creationId xmlns:a16="http://schemas.microsoft.com/office/drawing/2014/main" id="{A19DABFE-533A-4ECE-8D3C-12BE326BF03B}"/>
                  </a:ext>
                </a:extLst>
              </p:cNvPr>
              <p:cNvSpPr txBox="1">
                <a:spLocks noRot="1" noChangeAspect="1" noMove="1" noResize="1" noEditPoints="1" noAdjustHandles="1" noChangeArrowheads="1" noChangeShapeType="1" noTextEdit="1"/>
              </p:cNvSpPr>
              <p:nvPr/>
            </p:nvSpPr>
            <p:spPr>
              <a:xfrm>
                <a:off x="283813" y="2704455"/>
                <a:ext cx="2912079" cy="923330"/>
              </a:xfrm>
              <a:prstGeom prst="rect">
                <a:avLst/>
              </a:prstGeom>
              <a:blipFill>
                <a:blip r:embed="rId8"/>
                <a:stretch>
                  <a:fillRect l="-11321"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7CDEB7C-D1F3-4814-BA16-D77C1CE4A60C}"/>
                  </a:ext>
                </a:extLst>
              </p:cNvPr>
              <p:cNvSpPr txBox="1"/>
              <p:nvPr/>
            </p:nvSpPr>
            <p:spPr>
              <a:xfrm>
                <a:off x="1543052" y="3832279"/>
                <a:ext cx="4059573" cy="923330"/>
              </a:xfrm>
              <a:prstGeom prst="rect">
                <a:avLst/>
              </a:prstGeom>
              <a:noFill/>
            </p:spPr>
            <p:txBody>
              <a:bodyPr wrap="none" rtlCol="0">
                <a:spAutoFit/>
              </a:bodyPr>
              <a:lstStyle/>
              <a:p>
                <a:r>
                  <a:rPr lang="en-US" sz="5400" dirty="0">
                    <a:solidFill>
                      <a:srgbClr val="7030A0"/>
                    </a:solidFill>
                  </a:rPr>
                  <a:t>momentum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𝑝</m:t>
                        </m:r>
                      </m:e>
                    </m:acc>
                  </m:oMath>
                </a14:m>
                <a:endParaRPr lang="en-CA" sz="5400" dirty="0">
                  <a:solidFill>
                    <a:srgbClr val="7030A0"/>
                  </a:solidFill>
                </a:endParaRPr>
              </a:p>
            </p:txBody>
          </p:sp>
        </mc:Choice>
        <mc:Fallback xmlns="">
          <p:sp>
            <p:nvSpPr>
              <p:cNvPr id="18" name="TextBox 17">
                <a:extLst>
                  <a:ext uri="{FF2B5EF4-FFF2-40B4-BE49-F238E27FC236}">
                    <a16:creationId xmlns:a16="http://schemas.microsoft.com/office/drawing/2014/main" id="{87CDEB7C-D1F3-4814-BA16-D77C1CE4A60C}"/>
                  </a:ext>
                </a:extLst>
              </p:cNvPr>
              <p:cNvSpPr txBox="1">
                <a:spLocks noRot="1" noChangeAspect="1" noMove="1" noResize="1" noEditPoints="1" noAdjustHandles="1" noChangeArrowheads="1" noChangeShapeType="1" noTextEdit="1"/>
              </p:cNvSpPr>
              <p:nvPr/>
            </p:nvSpPr>
            <p:spPr>
              <a:xfrm>
                <a:off x="1543052" y="3832279"/>
                <a:ext cx="4059573" cy="923330"/>
              </a:xfrm>
              <a:prstGeom prst="rect">
                <a:avLst/>
              </a:prstGeom>
              <a:blipFill>
                <a:blip r:embed="rId9"/>
                <a:stretch>
                  <a:fillRect l="-7958"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45FAA6-50D9-4271-A680-606B1AD6D8BB}"/>
                  </a:ext>
                </a:extLst>
              </p:cNvPr>
              <p:cNvSpPr txBox="1"/>
              <p:nvPr/>
            </p:nvSpPr>
            <p:spPr>
              <a:xfrm>
                <a:off x="452780" y="5259141"/>
                <a:ext cx="4746236" cy="923330"/>
              </a:xfrm>
              <a:prstGeom prst="rect">
                <a:avLst/>
              </a:prstGeom>
              <a:noFill/>
            </p:spPr>
            <p:txBody>
              <a:bodyPr wrap="none" rtlCol="0">
                <a:spAutoFit/>
              </a:bodyPr>
              <a:lstStyle/>
              <a:p>
                <a:r>
                  <a:rPr lang="en-US" sz="5400" dirty="0">
                    <a:solidFill>
                      <a:srgbClr val="F88F02"/>
                    </a:solidFill>
                  </a:rPr>
                  <a:t>kinetic energy </a:t>
                </a:r>
                <a14:m>
                  <m:oMath xmlns:m="http://schemas.openxmlformats.org/officeDocument/2006/math">
                    <m:r>
                      <a:rPr lang="en-US" sz="5400" b="0" i="1" smtClean="0">
                        <a:solidFill>
                          <a:srgbClr val="F88F02"/>
                        </a:solidFill>
                        <a:latin typeface="Cambria Math" panose="02040503050406030204" pitchFamily="18" charset="0"/>
                      </a:rPr>
                      <m:t>𝐸</m:t>
                    </m:r>
                  </m:oMath>
                </a14:m>
                <a:endParaRPr lang="en-CA" sz="5400" dirty="0">
                  <a:solidFill>
                    <a:srgbClr val="F88F02"/>
                  </a:solidFill>
                </a:endParaRPr>
              </a:p>
            </p:txBody>
          </p:sp>
        </mc:Choice>
        <mc:Fallback xmlns="">
          <p:sp>
            <p:nvSpPr>
              <p:cNvPr id="19" name="TextBox 18">
                <a:extLst>
                  <a:ext uri="{FF2B5EF4-FFF2-40B4-BE49-F238E27FC236}">
                    <a16:creationId xmlns:a16="http://schemas.microsoft.com/office/drawing/2014/main" id="{1F45FAA6-50D9-4271-A680-606B1AD6D8BB}"/>
                  </a:ext>
                </a:extLst>
              </p:cNvPr>
              <p:cNvSpPr txBox="1">
                <a:spLocks noRot="1" noChangeAspect="1" noMove="1" noResize="1" noEditPoints="1" noAdjustHandles="1" noChangeArrowheads="1" noChangeShapeType="1" noTextEdit="1"/>
              </p:cNvSpPr>
              <p:nvPr/>
            </p:nvSpPr>
            <p:spPr>
              <a:xfrm>
                <a:off x="452780" y="5259141"/>
                <a:ext cx="4746236" cy="923330"/>
              </a:xfrm>
              <a:prstGeom prst="rect">
                <a:avLst/>
              </a:prstGeom>
              <a:blipFill>
                <a:blip r:embed="rId10"/>
                <a:stretch>
                  <a:fillRect l="-6804"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34615F-02ED-418B-B198-9F94864856AA}"/>
                  </a:ext>
                </a:extLst>
              </p:cNvPr>
              <p:cNvSpPr txBox="1"/>
              <p:nvPr/>
            </p:nvSpPr>
            <p:spPr>
              <a:xfrm>
                <a:off x="8699964" y="2524733"/>
                <a:ext cx="3604961" cy="830997"/>
              </a:xfrm>
              <a:prstGeom prst="rect">
                <a:avLst/>
              </a:prstGeom>
              <a:noFill/>
            </p:spPr>
            <p:txBody>
              <a:bodyPr wrap="none" rtlCol="0">
                <a:spAutoFit/>
              </a:bodyPr>
              <a:lstStyle/>
              <a:p>
                <a:r>
                  <a:rPr lang="en-US" sz="4800" dirty="0">
                    <a:solidFill>
                      <a:srgbClr val="002060"/>
                    </a:solidFill>
                  </a:rPr>
                  <a:t>space/size </a:t>
                </a:r>
                <a14:m>
                  <m:oMath xmlns:m="http://schemas.openxmlformats.org/officeDocument/2006/math">
                    <m:r>
                      <m:rPr>
                        <m:sty m:val="p"/>
                      </m:rPr>
                      <a:rPr lang="en-US" sz="4800" b="0" i="0" smtClean="0">
                        <a:solidFill>
                          <a:srgbClr val="002060"/>
                        </a:solidFill>
                        <a:latin typeface="Cambria Math" panose="02040503050406030204" pitchFamily="18" charset="0"/>
                      </a:rPr>
                      <m:t>Δ</m:t>
                    </m:r>
                    <m:r>
                      <a:rPr lang="en-US" sz="4800" b="0" i="1" smtClean="0">
                        <a:solidFill>
                          <a:srgbClr val="002060"/>
                        </a:solidFill>
                        <a:latin typeface="Cambria Math" panose="02040503050406030204" pitchFamily="18" charset="0"/>
                      </a:rPr>
                      <m:t>𝑥</m:t>
                    </m:r>
                  </m:oMath>
                </a14:m>
                <a:endParaRPr lang="en-CA" sz="4800" dirty="0">
                  <a:solidFill>
                    <a:srgbClr val="002060"/>
                  </a:solidFill>
                </a:endParaRPr>
              </a:p>
            </p:txBody>
          </p:sp>
        </mc:Choice>
        <mc:Fallback xmlns="">
          <p:sp>
            <p:nvSpPr>
              <p:cNvPr id="15" name="TextBox 14">
                <a:extLst>
                  <a:ext uri="{FF2B5EF4-FFF2-40B4-BE49-F238E27FC236}">
                    <a16:creationId xmlns:a16="http://schemas.microsoft.com/office/drawing/2014/main" id="{CA34615F-02ED-418B-B198-9F94864856AA}"/>
                  </a:ext>
                </a:extLst>
              </p:cNvPr>
              <p:cNvSpPr txBox="1">
                <a:spLocks noRot="1" noChangeAspect="1" noMove="1" noResize="1" noEditPoints="1" noAdjustHandles="1" noChangeArrowheads="1" noChangeShapeType="1" noTextEdit="1"/>
              </p:cNvSpPr>
              <p:nvPr/>
            </p:nvSpPr>
            <p:spPr>
              <a:xfrm>
                <a:off x="8699964" y="2524733"/>
                <a:ext cx="3604961" cy="830997"/>
              </a:xfrm>
              <a:prstGeom prst="rect">
                <a:avLst/>
              </a:prstGeom>
              <a:blipFill>
                <a:blip r:embed="rId11"/>
                <a:stretch>
                  <a:fillRect l="-7601" t="-16176"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B993775-F1DF-4A07-A13E-94637288E272}"/>
                  </a:ext>
                </a:extLst>
              </p:cNvPr>
              <p:cNvSpPr txBox="1"/>
              <p:nvPr/>
            </p:nvSpPr>
            <p:spPr>
              <a:xfrm>
                <a:off x="6178034" y="2486633"/>
                <a:ext cx="2331985" cy="923330"/>
              </a:xfrm>
              <a:prstGeom prst="rect">
                <a:avLst/>
              </a:prstGeom>
              <a:noFill/>
            </p:spPr>
            <p:txBody>
              <a:bodyPr wrap="none" rtlCol="0">
                <a:spAutoFit/>
              </a:bodyPr>
              <a:lstStyle/>
              <a:p>
                <a:r>
                  <a:rPr lang="en-US" sz="5400" dirty="0">
                    <a:solidFill>
                      <a:schemeClr val="accent6">
                        <a:lumMod val="50000"/>
                      </a:schemeClr>
                    </a:solidFill>
                  </a:rPr>
                  <a:t>time </a:t>
                </a:r>
                <a14:m>
                  <m:oMath xmlns:m="http://schemas.openxmlformats.org/officeDocument/2006/math">
                    <m:r>
                      <m:rPr>
                        <m:sty m:val="p"/>
                      </m:rPr>
                      <a:rPr lang="en-US" sz="5400" b="0" i="0" smtClean="0">
                        <a:solidFill>
                          <a:schemeClr val="accent6">
                            <a:lumMod val="50000"/>
                          </a:schemeClr>
                        </a:solidFill>
                        <a:latin typeface="Cambria Math" panose="02040503050406030204" pitchFamily="18" charset="0"/>
                      </a:rPr>
                      <m:t>Δ</m:t>
                    </m:r>
                    <m:r>
                      <a:rPr lang="en-US" sz="5400" b="0" i="1" smtClean="0">
                        <a:solidFill>
                          <a:schemeClr val="accent6">
                            <a:lumMod val="50000"/>
                          </a:schemeClr>
                        </a:solidFill>
                        <a:latin typeface="Cambria Math" panose="02040503050406030204" pitchFamily="18" charset="0"/>
                      </a:rPr>
                      <m:t>𝑡</m:t>
                    </m:r>
                  </m:oMath>
                </a14:m>
                <a:endParaRPr lang="en-CA" sz="5400" dirty="0">
                  <a:solidFill>
                    <a:schemeClr val="accent6">
                      <a:lumMod val="50000"/>
                    </a:schemeClr>
                  </a:solidFill>
                </a:endParaRPr>
              </a:p>
            </p:txBody>
          </p:sp>
        </mc:Choice>
        <mc:Fallback xmlns="">
          <p:sp>
            <p:nvSpPr>
              <p:cNvPr id="16" name="TextBox 15">
                <a:extLst>
                  <a:ext uri="{FF2B5EF4-FFF2-40B4-BE49-F238E27FC236}">
                    <a16:creationId xmlns:a16="http://schemas.microsoft.com/office/drawing/2014/main" id="{2B993775-F1DF-4A07-A13E-94637288E272}"/>
                  </a:ext>
                </a:extLst>
              </p:cNvPr>
              <p:cNvSpPr txBox="1">
                <a:spLocks noRot="1" noChangeAspect="1" noMove="1" noResize="1" noEditPoints="1" noAdjustHandles="1" noChangeArrowheads="1" noChangeShapeType="1" noTextEdit="1"/>
              </p:cNvSpPr>
              <p:nvPr/>
            </p:nvSpPr>
            <p:spPr>
              <a:xfrm>
                <a:off x="6178034" y="2486633"/>
                <a:ext cx="2331985" cy="923330"/>
              </a:xfrm>
              <a:prstGeom prst="rect">
                <a:avLst/>
              </a:prstGeom>
              <a:blipFill>
                <a:blip r:embed="rId12"/>
                <a:stretch>
                  <a:fillRect l="-13838" t="-17881" b="-40397"/>
                </a:stretch>
              </a:blipFill>
            </p:spPr>
            <p:txBody>
              <a:bodyPr/>
              <a:lstStyle/>
              <a:p>
                <a:r>
                  <a:rPr lang="en-CA">
                    <a:noFill/>
                  </a:rPr>
                  <a:t> </a:t>
                </a:r>
              </a:p>
            </p:txBody>
          </p:sp>
        </mc:Fallback>
      </mc:AlternateContent>
      <p:cxnSp>
        <p:nvCxnSpPr>
          <p:cNvPr id="5" name="Straight Connector 4">
            <a:extLst>
              <a:ext uri="{FF2B5EF4-FFF2-40B4-BE49-F238E27FC236}">
                <a16:creationId xmlns:a16="http://schemas.microsoft.com/office/drawing/2014/main" id="{748EF566-65B6-4549-8977-423366C8AE69}"/>
              </a:ext>
            </a:extLst>
          </p:cNvPr>
          <p:cNvCxnSpPr>
            <a:cxnSpLocks/>
          </p:cNvCxnSpPr>
          <p:nvPr/>
        </p:nvCxnSpPr>
        <p:spPr>
          <a:xfrm>
            <a:off x="6381750" y="4038600"/>
            <a:ext cx="5600700" cy="0"/>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2152F61-D262-43C8-93A1-3AC61889C551}"/>
                  </a:ext>
                </a:extLst>
              </p:cNvPr>
              <p:cNvSpPr txBox="1"/>
              <p:nvPr/>
            </p:nvSpPr>
            <p:spPr>
              <a:xfrm>
                <a:off x="6791112" y="4952565"/>
                <a:ext cx="4461414" cy="769441"/>
              </a:xfrm>
              <a:prstGeom prst="rect">
                <a:avLst/>
              </a:prstGeom>
              <a:noFill/>
              <a:ln>
                <a:solidFill>
                  <a:schemeClr val="bg1"/>
                </a:solidFill>
              </a:ln>
              <a:effectLst>
                <a:glow rad="228600">
                  <a:srgbClr val="FFCF01">
                    <a:alpha val="40000"/>
                  </a:srgbClr>
                </a:glo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𝑐</m:t>
                      </m:r>
                      <m:r>
                        <a:rPr lang="en-US" sz="4400" b="0" i="1" smtClean="0">
                          <a:solidFill>
                            <a:schemeClr val="tx1"/>
                          </a:solidFill>
                          <a:latin typeface="Cambria Math" panose="02040503050406030204" pitchFamily="18" charset="0"/>
                        </a:rPr>
                        <m:t>=3×</m:t>
                      </m:r>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10</m:t>
                          </m:r>
                        </m:e>
                        <m:sup>
                          <m:r>
                            <a:rPr lang="en-US" sz="4400" b="0" i="1" smtClean="0">
                              <a:solidFill>
                                <a:schemeClr val="tx1"/>
                              </a:solidFill>
                              <a:latin typeface="Cambria Math" panose="02040503050406030204" pitchFamily="18" charset="0"/>
                            </a:rPr>
                            <m:t>8</m:t>
                          </m:r>
                        </m:sup>
                      </m:sSup>
                      <m:r>
                        <a:rPr lang="en-US" sz="4400" b="0" i="1" smtClean="0">
                          <a:solidFill>
                            <a:schemeClr val="tx1"/>
                          </a:solidFill>
                          <a:latin typeface="Cambria Math" panose="02040503050406030204" pitchFamily="18" charset="0"/>
                        </a:rPr>
                        <m:t>  </m:t>
                      </m:r>
                      <m:r>
                        <a:rPr lang="en-US" sz="4400" b="0" i="1" smtClean="0">
                          <a:solidFill>
                            <a:schemeClr val="tx1"/>
                          </a:solidFill>
                          <a:latin typeface="Cambria Math" panose="02040503050406030204" pitchFamily="18" charset="0"/>
                        </a:rPr>
                        <m:t>𝑚</m:t>
                      </m:r>
                      <m:r>
                        <a:rPr lang="en-US" sz="4400" b="0" i="1" smtClean="0">
                          <a:solidFill>
                            <a:schemeClr val="tx1"/>
                          </a:solidFill>
                          <a:latin typeface="Cambria Math" panose="02040503050406030204" pitchFamily="18" charset="0"/>
                        </a:rPr>
                        <m:t>/</m:t>
                      </m:r>
                      <m:r>
                        <a:rPr lang="en-US" sz="4400" b="0" i="1" smtClean="0">
                          <a:solidFill>
                            <a:schemeClr val="tx1"/>
                          </a:solidFill>
                          <a:latin typeface="Cambria Math" panose="02040503050406030204" pitchFamily="18" charset="0"/>
                        </a:rPr>
                        <m:t>𝑠</m:t>
                      </m:r>
                    </m:oMath>
                  </m:oMathPara>
                </a14:m>
                <a:endParaRPr lang="en-CA" sz="4400" dirty="0">
                  <a:solidFill>
                    <a:schemeClr val="tx1"/>
                  </a:solidFill>
                </a:endParaRPr>
              </a:p>
            </p:txBody>
          </p:sp>
        </mc:Choice>
        <mc:Fallback xmlns="">
          <p:sp>
            <p:nvSpPr>
              <p:cNvPr id="24" name="TextBox 23">
                <a:extLst>
                  <a:ext uri="{FF2B5EF4-FFF2-40B4-BE49-F238E27FC236}">
                    <a16:creationId xmlns:a16="http://schemas.microsoft.com/office/drawing/2014/main" id="{A2152F61-D262-43C8-93A1-3AC61889C551}"/>
                  </a:ext>
                </a:extLst>
              </p:cNvPr>
              <p:cNvSpPr txBox="1">
                <a:spLocks noRot="1" noChangeAspect="1" noMove="1" noResize="1" noEditPoints="1" noAdjustHandles="1" noChangeArrowheads="1" noChangeShapeType="1" noTextEdit="1"/>
              </p:cNvSpPr>
              <p:nvPr/>
            </p:nvSpPr>
            <p:spPr>
              <a:xfrm>
                <a:off x="6791112" y="4952565"/>
                <a:ext cx="4461414" cy="769441"/>
              </a:xfrm>
              <a:prstGeom prst="rect">
                <a:avLst/>
              </a:prstGeom>
              <a:blipFill>
                <a:blip r:embed="rId14"/>
                <a:stretch>
                  <a:fillRect/>
                </a:stretch>
              </a:blipFill>
              <a:ln>
                <a:solidFill>
                  <a:schemeClr val="bg1"/>
                </a:solidFill>
              </a:ln>
              <a:effectLst>
                <a:glow rad="228600">
                  <a:srgbClr val="FFCF01">
                    <a:alpha val="40000"/>
                  </a:srgbClr>
                </a:glow>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25874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5668">
        <p159:morph option="byObject"/>
      </p:transition>
    </mc:Choice>
    <mc:Fallback xmlns="">
      <p:transition spd="slow" advTm="256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1F0894E-AE2D-4214-9D9A-24295402D527}"/>
              </a:ext>
            </a:extLst>
          </p:cNvPr>
          <p:cNvGrpSpPr/>
          <p:nvPr/>
        </p:nvGrpSpPr>
        <p:grpSpPr>
          <a:xfrm>
            <a:off x="98471" y="1195758"/>
            <a:ext cx="3235572" cy="2682799"/>
            <a:chOff x="8700530" y="2743200"/>
            <a:chExt cx="3235572" cy="2682799"/>
          </a:xfrm>
        </p:grpSpPr>
        <p:sp>
          <p:nvSpPr>
            <p:cNvPr id="5" name="TextBox 4">
              <a:extLst>
                <a:ext uri="{FF2B5EF4-FFF2-40B4-BE49-F238E27FC236}">
                  <a16:creationId xmlns:a16="http://schemas.microsoft.com/office/drawing/2014/main" id="{D9BF162F-11F4-498D-B96D-0EECFF001803}"/>
                </a:ext>
              </a:extLst>
            </p:cNvPr>
            <p:cNvSpPr txBox="1"/>
            <p:nvPr/>
          </p:nvSpPr>
          <p:spPr>
            <a:xfrm>
              <a:off x="8811812" y="2743200"/>
              <a:ext cx="3038397" cy="1569660"/>
            </a:xfrm>
            <a:prstGeom prst="rect">
              <a:avLst/>
            </a:prstGeom>
            <a:noFill/>
          </p:spPr>
          <p:txBody>
            <a:bodyPr wrap="none" rtlCol="0">
              <a:spAutoFit/>
            </a:bodyPr>
            <a:lstStyle/>
            <a:p>
              <a:pPr algn="ctr"/>
              <a:r>
                <a:rPr lang="en-US" sz="3200" dirty="0"/>
                <a:t>Relativistic Mass:</a:t>
              </a:r>
            </a:p>
            <a:p>
              <a:pPr algn="ctr"/>
              <a:r>
                <a:rPr lang="en-US" sz="3200" dirty="0">
                  <a:solidFill>
                    <a:srgbClr val="FF0000"/>
                  </a:solidFill>
                </a:rPr>
                <a:t>Moving objects </a:t>
              </a:r>
              <a:br>
                <a:rPr lang="en-US" sz="3200" dirty="0">
                  <a:solidFill>
                    <a:srgbClr val="FF0000"/>
                  </a:solidFill>
                </a:rPr>
              </a:br>
              <a:r>
                <a:rPr lang="en-US" sz="3200" dirty="0"/>
                <a:t>more massive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C4FEE0-5B54-46DA-947D-BFD0EF93562D}"/>
                    </a:ext>
                  </a:extLst>
                </p:cNvPr>
                <p:cNvSpPr txBox="1"/>
                <p:nvPr/>
              </p:nvSpPr>
              <p:spPr>
                <a:xfrm>
                  <a:off x="8700530" y="4410336"/>
                  <a:ext cx="3235572" cy="1015663"/>
                </a:xfrm>
                <a:prstGeom prst="rect">
                  <a:avLst/>
                </a:prstGeom>
                <a:noFill/>
                <a:ln w="571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𝑚</m:t>
                            </m:r>
                          </m:e>
                        </m:acc>
                        <m:r>
                          <a:rPr lang="en-US" sz="6000" i="1">
                            <a:latin typeface="Cambria Math" panose="02040503050406030204" pitchFamily="18" charset="0"/>
                          </a:rPr>
                          <m:t>=</m:t>
                        </m:r>
                        <m:r>
                          <a:rPr lang="en-US" sz="6000" i="1" smtClean="0">
                            <a:solidFill>
                              <a:srgbClr val="00B050"/>
                            </a:solidFill>
                            <a:latin typeface="Cambria Math" panose="02040503050406030204" pitchFamily="18" charset="0"/>
                          </a:rPr>
                          <m:t>𝑚</m:t>
                        </m:r>
                        <m:sSub>
                          <m:sSubPr>
                            <m:ctrlPr>
                              <a:rPr lang="en-US" sz="6000" i="1">
                                <a:latin typeface="Cambria Math" panose="02040503050406030204" pitchFamily="18" charset="0"/>
                              </a:rPr>
                            </m:ctrlPr>
                          </m:sSubPr>
                          <m:e>
                            <m:r>
                              <a:rPr lang="en-US" sz="6000" i="1">
                                <a:latin typeface="Cambria Math" panose="02040503050406030204" pitchFamily="18" charset="0"/>
                              </a:rPr>
                              <m:t>𝛾</m:t>
                            </m:r>
                          </m:e>
                          <m:sub>
                            <m:r>
                              <a:rPr lang="en-US" sz="6000" i="1">
                                <a:latin typeface="Cambria Math" panose="02040503050406030204" pitchFamily="18" charset="0"/>
                              </a:rPr>
                              <m:t>𝑣</m:t>
                            </m:r>
                          </m:sub>
                        </m:sSub>
                      </m:oMath>
                    </m:oMathPara>
                  </a14:m>
                  <a:endParaRPr lang="en-CA" sz="6000" dirty="0"/>
                </a:p>
              </p:txBody>
            </p:sp>
          </mc:Choice>
          <mc:Fallback xmlns="">
            <p:sp>
              <p:nvSpPr>
                <p:cNvPr id="6" name="TextBox 5">
                  <a:extLst>
                    <a:ext uri="{FF2B5EF4-FFF2-40B4-BE49-F238E27FC236}">
                      <a16:creationId xmlns:a16="http://schemas.microsoft.com/office/drawing/2014/main" id="{BAC4FEE0-5B54-46DA-947D-BFD0EF93562D}"/>
                    </a:ext>
                  </a:extLst>
                </p:cNvPr>
                <p:cNvSpPr txBox="1">
                  <a:spLocks noRot="1" noChangeAspect="1" noMove="1" noResize="1" noEditPoints="1" noAdjustHandles="1" noChangeArrowheads="1" noChangeShapeType="1" noTextEdit="1"/>
                </p:cNvSpPr>
                <p:nvPr/>
              </p:nvSpPr>
              <p:spPr>
                <a:xfrm>
                  <a:off x="8700530" y="4410336"/>
                  <a:ext cx="3235572" cy="1015663"/>
                </a:xfrm>
                <a:prstGeom prst="rect">
                  <a:avLst/>
                </a:prstGeom>
                <a:blipFill>
                  <a:blip r:embed="rId5"/>
                  <a:stretch>
                    <a:fillRect/>
                  </a:stretch>
                </a:blipFill>
                <a:ln w="57150">
                  <a:solidFill>
                    <a:schemeClr val="tx1"/>
                  </a:solidFill>
                </a:ln>
              </p:spPr>
              <p:txBody>
                <a:bodyPr/>
                <a:lstStyle/>
                <a:p>
                  <a:r>
                    <a:rPr lang="en-CA">
                      <a:noFill/>
                    </a:rPr>
                    <a:t> </a:t>
                  </a:r>
                </a:p>
              </p:txBody>
            </p:sp>
          </mc:Fallback>
        </mc:AlternateContent>
      </p:grpSp>
      <p:pic>
        <p:nvPicPr>
          <p:cNvPr id="9" name="Picture 8">
            <a:extLst>
              <a:ext uri="{FF2B5EF4-FFF2-40B4-BE49-F238E27FC236}">
                <a16:creationId xmlns:a16="http://schemas.microsoft.com/office/drawing/2014/main" id="{B53E70E2-47A2-490F-9EB2-DBBFEC6AF716}"/>
              </a:ext>
            </a:extLst>
          </p:cNvPr>
          <p:cNvPicPr>
            <a:picLocks noChangeAspect="1"/>
          </p:cNvPicPr>
          <p:nvPr/>
        </p:nvPicPr>
        <p:blipFill>
          <a:blip r:embed="rId6"/>
          <a:stretch>
            <a:fillRect/>
          </a:stretch>
        </p:blipFill>
        <p:spPr>
          <a:xfrm>
            <a:off x="3418450" y="838084"/>
            <a:ext cx="3279648" cy="4880429"/>
          </a:xfrm>
          <a:prstGeom prst="rect">
            <a:avLst/>
          </a:prstGeom>
        </p:spPr>
      </p:pic>
      <p:pic>
        <p:nvPicPr>
          <p:cNvPr id="10" name="Picture 9">
            <a:extLst>
              <a:ext uri="{FF2B5EF4-FFF2-40B4-BE49-F238E27FC236}">
                <a16:creationId xmlns:a16="http://schemas.microsoft.com/office/drawing/2014/main" id="{38508F02-8A58-4DD4-9080-EAE09B3B7E67}"/>
              </a:ext>
            </a:extLst>
          </p:cNvPr>
          <p:cNvPicPr>
            <a:picLocks noChangeAspect="1"/>
          </p:cNvPicPr>
          <p:nvPr/>
        </p:nvPicPr>
        <p:blipFill rotWithShape="1">
          <a:blip r:embed="rId7"/>
          <a:srcRect l="4546" r="5264"/>
          <a:stretch/>
        </p:blipFill>
        <p:spPr>
          <a:xfrm>
            <a:off x="6709747" y="-1"/>
            <a:ext cx="5482254" cy="569741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B6799B9-5FF3-47E3-B110-DEE8C9B7A0B7}"/>
                  </a:ext>
                </a:extLst>
              </p:cNvPr>
              <p:cNvSpPr txBox="1"/>
              <p:nvPr/>
            </p:nvSpPr>
            <p:spPr>
              <a:xfrm>
                <a:off x="0" y="-98476"/>
                <a:ext cx="6855979" cy="1015663"/>
              </a:xfrm>
              <a:prstGeom prst="rect">
                <a:avLst/>
              </a:prstGeom>
              <a:noFill/>
            </p:spPr>
            <p:txBody>
              <a:bodyPr wrap="none" rtlCol="0">
                <a:spAutoFit/>
              </a:bodyPr>
              <a:lstStyle/>
              <a:p>
                <a:r>
                  <a:rPr lang="en-US" sz="6000" dirty="0"/>
                  <a:t>What about </a:t>
                </a:r>
                <a:r>
                  <a:rPr lang="en-US" sz="6000" dirty="0">
                    <a:solidFill>
                      <a:schemeClr val="accent2">
                        <a:lumMod val="75000"/>
                      </a:schemeClr>
                    </a:solidFill>
                  </a:rPr>
                  <a:t>mass </a:t>
                </a:r>
                <a14:m>
                  <m:oMath xmlns:m="http://schemas.openxmlformats.org/officeDocument/2006/math">
                    <m:r>
                      <a:rPr lang="en-US" sz="6000" b="0" i="1" smtClean="0">
                        <a:solidFill>
                          <a:schemeClr val="accent2">
                            <a:lumMod val="75000"/>
                          </a:schemeClr>
                        </a:solidFill>
                        <a:latin typeface="Cambria Math" panose="02040503050406030204" pitchFamily="18" charset="0"/>
                      </a:rPr>
                      <m:t>𝑚</m:t>
                    </m:r>
                  </m:oMath>
                </a14:m>
                <a:r>
                  <a:rPr lang="en-CA" sz="6000" dirty="0"/>
                  <a:t>?</a:t>
                </a:r>
              </a:p>
            </p:txBody>
          </p:sp>
        </mc:Choice>
        <mc:Fallback xmlns="">
          <p:sp>
            <p:nvSpPr>
              <p:cNvPr id="13" name="TextBox 12">
                <a:extLst>
                  <a:ext uri="{FF2B5EF4-FFF2-40B4-BE49-F238E27FC236}">
                    <a16:creationId xmlns:a16="http://schemas.microsoft.com/office/drawing/2014/main" id="{1B6799B9-5FF3-47E3-B110-DEE8C9B7A0B7}"/>
                  </a:ext>
                </a:extLst>
              </p:cNvPr>
              <p:cNvSpPr txBox="1">
                <a:spLocks noRot="1" noChangeAspect="1" noMove="1" noResize="1" noEditPoints="1" noAdjustHandles="1" noChangeArrowheads="1" noChangeShapeType="1" noTextEdit="1"/>
              </p:cNvSpPr>
              <p:nvPr/>
            </p:nvSpPr>
            <p:spPr>
              <a:xfrm>
                <a:off x="0" y="-98476"/>
                <a:ext cx="6855979" cy="1015663"/>
              </a:xfrm>
              <a:prstGeom prst="rect">
                <a:avLst/>
              </a:prstGeom>
              <a:blipFill>
                <a:blip r:embed="rId8"/>
                <a:stretch>
                  <a:fillRect l="-5333" t="-18675" r="-4356" b="-40361"/>
                </a:stretch>
              </a:blipFill>
            </p:spPr>
            <p:txBody>
              <a:bodyPr/>
              <a:lstStyle/>
              <a:p>
                <a:r>
                  <a:rPr lang="en-CA">
                    <a:noFill/>
                  </a:rPr>
                  <a:t> </a:t>
                </a:r>
              </a:p>
            </p:txBody>
          </p:sp>
        </mc:Fallback>
      </mc:AlternateContent>
      <p:sp>
        <p:nvSpPr>
          <p:cNvPr id="12" name="Rectangle 11">
            <a:extLst>
              <a:ext uri="{FF2B5EF4-FFF2-40B4-BE49-F238E27FC236}">
                <a16:creationId xmlns:a16="http://schemas.microsoft.com/office/drawing/2014/main" id="{CFC69228-D9AE-4523-BA5D-CB52CF687622}"/>
              </a:ext>
            </a:extLst>
          </p:cNvPr>
          <p:cNvSpPr/>
          <p:nvPr/>
        </p:nvSpPr>
        <p:spPr>
          <a:xfrm>
            <a:off x="8581291" y="3108955"/>
            <a:ext cx="1659987" cy="66118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extBox 15">
            <a:extLst>
              <a:ext uri="{FF2B5EF4-FFF2-40B4-BE49-F238E27FC236}">
                <a16:creationId xmlns:a16="http://schemas.microsoft.com/office/drawing/2014/main" id="{AE06D68A-AD9B-4E55-BF90-82F104BA9B2D}"/>
              </a:ext>
            </a:extLst>
          </p:cNvPr>
          <p:cNvSpPr txBox="1"/>
          <p:nvPr/>
        </p:nvSpPr>
        <p:spPr>
          <a:xfrm>
            <a:off x="0" y="5986749"/>
            <a:ext cx="12191999" cy="769441"/>
          </a:xfrm>
          <a:prstGeom prst="rect">
            <a:avLst/>
          </a:prstGeom>
          <a:noFill/>
          <a:ln w="57150">
            <a:solidFill>
              <a:schemeClr val="tx1"/>
            </a:solidFill>
          </a:ln>
        </p:spPr>
        <p:txBody>
          <a:bodyPr wrap="square" rtlCol="0">
            <a:spAutoFit/>
          </a:bodyPr>
          <a:lstStyle/>
          <a:p>
            <a:pPr algn="ctr"/>
            <a:r>
              <a:rPr lang="en-US" sz="4400" dirty="0">
                <a:solidFill>
                  <a:srgbClr val="FF0000"/>
                </a:solidFill>
              </a:rPr>
              <a:t>Modern approach is to treat mass as non-relativistic! </a:t>
            </a:r>
            <a:endParaRPr lang="en-CA" sz="4400" dirty="0">
              <a:solidFill>
                <a:srgbClr val="FF0000"/>
              </a:solidFill>
            </a:endParaRPr>
          </a:p>
        </p:txBody>
      </p:sp>
      <p:sp>
        <p:nvSpPr>
          <p:cNvPr id="14" name="TextBox 13">
            <a:extLst>
              <a:ext uri="{FF2B5EF4-FFF2-40B4-BE49-F238E27FC236}">
                <a16:creationId xmlns:a16="http://schemas.microsoft.com/office/drawing/2014/main" id="{A46A2061-1C3F-43D6-9CAA-00E2AC53ADB6}"/>
              </a:ext>
            </a:extLst>
          </p:cNvPr>
          <p:cNvSpPr txBox="1"/>
          <p:nvPr/>
        </p:nvSpPr>
        <p:spPr>
          <a:xfrm>
            <a:off x="56272" y="4093699"/>
            <a:ext cx="3334042" cy="1569660"/>
          </a:xfrm>
          <a:prstGeom prst="rect">
            <a:avLst/>
          </a:prstGeom>
          <a:noFill/>
        </p:spPr>
        <p:txBody>
          <a:bodyPr wrap="square" rtlCol="0">
            <a:spAutoFit/>
          </a:bodyPr>
          <a:lstStyle/>
          <a:p>
            <a:pPr algn="ctr"/>
            <a:r>
              <a:rPr lang="en-US" sz="3200" dirty="0"/>
              <a:t>This definition can lead to a lot of confusion!</a:t>
            </a:r>
            <a:endParaRPr lang="en-CA" sz="3200" dirty="0"/>
          </a:p>
        </p:txBody>
      </p:sp>
      <p:sp>
        <p:nvSpPr>
          <p:cNvPr id="2" name="Multiplication Sign 1">
            <a:extLst>
              <a:ext uri="{FF2B5EF4-FFF2-40B4-BE49-F238E27FC236}">
                <a16:creationId xmlns:a16="http://schemas.microsoft.com/office/drawing/2014/main" id="{57F1D21E-1672-D1E4-D9BA-3A0188B052E8}"/>
              </a:ext>
            </a:extLst>
          </p:cNvPr>
          <p:cNvSpPr/>
          <p:nvPr/>
        </p:nvSpPr>
        <p:spPr>
          <a:xfrm>
            <a:off x="-640666" y="1195754"/>
            <a:ext cx="4721514" cy="2644726"/>
          </a:xfrm>
          <a:prstGeom prst="mathMultiply">
            <a:avLst/>
          </a:prstGeom>
          <a:solidFill>
            <a:srgbClr val="FF0000">
              <a:alpha val="34000"/>
            </a:srgbClr>
          </a:solidFill>
          <a:ln w="76200">
            <a:solidFill>
              <a:srgbClr val="C00000">
                <a:alpha val="34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3" name="Multiplication Sign 2">
            <a:extLst>
              <a:ext uri="{FF2B5EF4-FFF2-40B4-BE49-F238E27FC236}">
                <a16:creationId xmlns:a16="http://schemas.microsoft.com/office/drawing/2014/main" id="{D9F8AD29-9129-E5F6-0615-49BA804CB5FF}"/>
              </a:ext>
            </a:extLst>
          </p:cNvPr>
          <p:cNvSpPr/>
          <p:nvPr/>
        </p:nvSpPr>
        <p:spPr>
          <a:xfrm>
            <a:off x="7052017" y="2121877"/>
            <a:ext cx="4721514" cy="2644726"/>
          </a:xfrm>
          <a:prstGeom prst="mathMultiply">
            <a:avLst/>
          </a:prstGeom>
          <a:solidFill>
            <a:srgbClr val="FF0000">
              <a:alpha val="34000"/>
            </a:srgbClr>
          </a:solidFill>
          <a:ln w="76200">
            <a:solidFill>
              <a:srgbClr val="C00000">
                <a:alpha val="34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5B7FF3C3-37BE-BB28-D04D-BAE640C5CBB1}"/>
              </a:ext>
            </a:extLst>
          </p:cNvPr>
          <p:cNvSpPr txBox="1"/>
          <p:nvPr/>
        </p:nvSpPr>
        <p:spPr>
          <a:xfrm>
            <a:off x="1556427" y="1788059"/>
            <a:ext cx="9085632" cy="2308324"/>
          </a:xfrm>
          <a:prstGeom prst="rect">
            <a:avLst/>
          </a:prstGeom>
          <a:solidFill>
            <a:schemeClr val="bg1"/>
          </a:solidFill>
          <a:ln w="57150">
            <a:solidFill>
              <a:schemeClr val="tx1"/>
            </a:solidFill>
          </a:ln>
        </p:spPr>
        <p:txBody>
          <a:bodyPr wrap="square" rtlCol="0">
            <a:spAutoFit/>
          </a:bodyPr>
          <a:lstStyle/>
          <a:p>
            <a:pPr algn="ctr"/>
            <a:r>
              <a:rPr lang="en-US" sz="7200" dirty="0">
                <a:solidFill>
                  <a:srgbClr val="0070C0"/>
                </a:solidFill>
              </a:rPr>
              <a:t>See description for links on “relativistic mass”!</a:t>
            </a:r>
            <a:endParaRPr lang="en-CA" sz="7200" dirty="0">
              <a:solidFill>
                <a:srgbClr val="0070C0"/>
              </a:solidFill>
            </a:endParaRPr>
          </a:p>
        </p:txBody>
      </p:sp>
    </p:spTree>
    <p:extLst>
      <p:ext uri="{BB962C8B-B14F-4D97-AF65-F5344CB8AC3E}">
        <p14:creationId xmlns:p14="http://schemas.microsoft.com/office/powerpoint/2010/main" val="3578579479"/>
      </p:ext>
    </p:extLst>
  </p:cSld>
  <p:clrMapOvr>
    <a:masterClrMapping/>
  </p:clrMapOvr>
  <mc:AlternateContent xmlns:mc="http://schemas.openxmlformats.org/markup-compatibility/2006" xmlns:p14="http://schemas.microsoft.com/office/powerpoint/2010/main">
    <mc:Choice Requires="p14">
      <p:transition spd="med" p14:dur="700" advTm="3966">
        <p:fade/>
      </p:transition>
    </mc:Choice>
    <mc:Fallback xmlns="">
      <p:transition spd="med" advTm="396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630F89-278A-4E68-BFBF-D207A44200CF}"/>
              </a:ext>
            </a:extLst>
          </p:cNvPr>
          <p:cNvSpPr txBox="1"/>
          <p:nvPr/>
        </p:nvSpPr>
        <p:spPr>
          <a:xfrm>
            <a:off x="201477" y="1714813"/>
            <a:ext cx="5887446" cy="830997"/>
          </a:xfrm>
          <a:prstGeom prst="rect">
            <a:avLst/>
          </a:prstGeom>
          <a:noFill/>
        </p:spPr>
        <p:txBody>
          <a:bodyPr wrap="none" rtlCol="0">
            <a:spAutoFit/>
          </a:bodyPr>
          <a:lstStyle/>
          <a:p>
            <a:r>
              <a:rPr lang="en-US" sz="4800" dirty="0"/>
              <a:t>Things we disagree on:</a:t>
            </a:r>
            <a:endParaRPr lang="en-CA" sz="4800" dirty="0"/>
          </a:p>
        </p:txBody>
      </p:sp>
      <p:sp>
        <p:nvSpPr>
          <p:cNvPr id="12" name="TextBox 11">
            <a:extLst>
              <a:ext uri="{FF2B5EF4-FFF2-40B4-BE49-F238E27FC236}">
                <a16:creationId xmlns:a16="http://schemas.microsoft.com/office/drawing/2014/main" id="{F36A790D-29BF-4A61-B9CE-280F38B15C91}"/>
              </a:ext>
            </a:extLst>
          </p:cNvPr>
          <p:cNvSpPr txBox="1"/>
          <p:nvPr/>
        </p:nvSpPr>
        <p:spPr>
          <a:xfrm>
            <a:off x="6708182" y="1712231"/>
            <a:ext cx="5182124" cy="830997"/>
          </a:xfrm>
          <a:prstGeom prst="rect">
            <a:avLst/>
          </a:prstGeom>
          <a:noFill/>
        </p:spPr>
        <p:txBody>
          <a:bodyPr wrap="none" rtlCol="0">
            <a:spAutoFit/>
          </a:bodyPr>
          <a:lstStyle/>
          <a:p>
            <a:r>
              <a:rPr lang="en-US" sz="4800" dirty="0"/>
              <a:t>Things we agree on:</a:t>
            </a:r>
            <a:endParaRPr lang="en-CA" sz="4800" dirty="0"/>
          </a:p>
        </p:txBody>
      </p:sp>
      <p:cxnSp>
        <p:nvCxnSpPr>
          <p:cNvPr id="8" name="Straight Connector 7">
            <a:extLst>
              <a:ext uri="{FF2B5EF4-FFF2-40B4-BE49-F238E27FC236}">
                <a16:creationId xmlns:a16="http://schemas.microsoft.com/office/drawing/2014/main" id="{277FA352-446E-4B40-88EF-0E737194C546}"/>
              </a:ext>
            </a:extLst>
          </p:cNvPr>
          <p:cNvCxnSpPr>
            <a:cxnSpLocks/>
          </p:cNvCxnSpPr>
          <p:nvPr/>
        </p:nvCxnSpPr>
        <p:spPr>
          <a:xfrm>
            <a:off x="6090834" y="1651819"/>
            <a:ext cx="0" cy="5206181"/>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15936C-3181-402D-A955-4D66527AC1A4}"/>
                  </a:ext>
                </a:extLst>
              </p:cNvPr>
              <p:cNvSpPr txBox="1"/>
              <p:nvPr/>
            </p:nvSpPr>
            <p:spPr>
              <a:xfrm>
                <a:off x="6158284" y="5823063"/>
                <a:ext cx="2411686" cy="920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𝐹</m:t>
                          </m:r>
                        </m:e>
                      </m:acc>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𝑚</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𝑎</m:t>
                          </m:r>
                        </m:e>
                      </m:acc>
                    </m:oMath>
                  </m:oMathPara>
                </a14:m>
                <a:endParaRPr lang="en-CA" sz="4800" dirty="0">
                  <a:solidFill>
                    <a:srgbClr val="FF0000"/>
                  </a:solidFill>
                </a:endParaRPr>
              </a:p>
            </p:txBody>
          </p:sp>
        </mc:Choice>
        <mc:Fallback xmlns="">
          <p:sp>
            <p:nvSpPr>
              <p:cNvPr id="27" name="TextBox 26">
                <a:extLst>
                  <a:ext uri="{FF2B5EF4-FFF2-40B4-BE49-F238E27FC236}">
                    <a16:creationId xmlns:a16="http://schemas.microsoft.com/office/drawing/2014/main" id="{A315936C-3181-402D-A955-4D66527AC1A4}"/>
                  </a:ext>
                </a:extLst>
              </p:cNvPr>
              <p:cNvSpPr txBox="1">
                <a:spLocks noRot="1" noChangeAspect="1" noMove="1" noResize="1" noEditPoints="1" noAdjustHandles="1" noChangeArrowheads="1" noChangeShapeType="1" noTextEdit="1"/>
              </p:cNvSpPr>
              <p:nvPr/>
            </p:nvSpPr>
            <p:spPr>
              <a:xfrm>
                <a:off x="6158284" y="5823063"/>
                <a:ext cx="2411686" cy="920637"/>
              </a:xfrm>
              <a:prstGeom prst="rect">
                <a:avLst/>
              </a:prstGeom>
              <a:blipFill>
                <a:blip r:embed="rId6"/>
                <a:stretch>
                  <a:fillRect/>
                </a:stretch>
              </a:blipFill>
            </p:spPr>
            <p:txBody>
              <a:bodyPr/>
              <a:lstStyle/>
              <a:p>
                <a:r>
                  <a:rPr lang="en-CA">
                    <a:noFill/>
                  </a:rPr>
                  <a:t> </a:t>
                </a:r>
              </a:p>
            </p:txBody>
          </p:sp>
        </mc:Fallback>
      </mc:AlternateContent>
      <p:sp>
        <p:nvSpPr>
          <p:cNvPr id="29" name="TextBox 28">
            <a:extLst>
              <a:ext uri="{FF2B5EF4-FFF2-40B4-BE49-F238E27FC236}">
                <a16:creationId xmlns:a16="http://schemas.microsoft.com/office/drawing/2014/main" id="{2CC17ECE-363C-4449-90F6-B7D8440AC25B}"/>
              </a:ext>
            </a:extLst>
          </p:cNvPr>
          <p:cNvSpPr txBox="1"/>
          <p:nvPr/>
        </p:nvSpPr>
        <p:spPr>
          <a:xfrm>
            <a:off x="6780191" y="4035224"/>
            <a:ext cx="4574201" cy="923330"/>
          </a:xfrm>
          <a:prstGeom prst="rect">
            <a:avLst/>
          </a:prstGeom>
          <a:noFill/>
        </p:spPr>
        <p:txBody>
          <a:bodyPr wrap="none" rtlCol="0">
            <a:spAutoFit/>
          </a:bodyPr>
          <a:lstStyle/>
          <a:p>
            <a:r>
              <a:rPr lang="en-US" sz="5400" b="1" dirty="0">
                <a:solidFill>
                  <a:srgbClr val="7030A0"/>
                </a:solidFill>
              </a:rPr>
              <a:t>Laws of physics</a:t>
            </a:r>
            <a:endParaRPr lang="en-CA" sz="5400" b="1" dirty="0">
              <a:solidFill>
                <a:srgbClr val="7030A0"/>
              </a:solidFill>
            </a:endParaRPr>
          </a:p>
        </p:txBody>
      </p:sp>
      <p:sp>
        <p:nvSpPr>
          <p:cNvPr id="25" name="Title 1">
            <a:extLst>
              <a:ext uri="{FF2B5EF4-FFF2-40B4-BE49-F238E27FC236}">
                <a16:creationId xmlns:a16="http://schemas.microsoft.com/office/drawing/2014/main" id="{A58D483D-250B-45A9-BB23-59164087A0C1}"/>
              </a:ext>
            </a:extLst>
          </p:cNvPr>
          <p:cNvSpPr txBox="1">
            <a:spLocks/>
          </p:cNvSpPr>
          <p:nvPr/>
        </p:nvSpPr>
        <p:spPr>
          <a:xfrm>
            <a:off x="0" y="0"/>
            <a:ext cx="13155562"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dirty="0"/>
          </a:p>
        </p:txBody>
      </p:sp>
      <p:cxnSp>
        <p:nvCxnSpPr>
          <p:cNvPr id="26" name="Straight Connector 25">
            <a:extLst>
              <a:ext uri="{FF2B5EF4-FFF2-40B4-BE49-F238E27FC236}">
                <a16:creationId xmlns:a16="http://schemas.microsoft.com/office/drawing/2014/main" id="{EBE01F70-C1F2-4097-BBC3-D63301A48E78}"/>
              </a:ext>
            </a:extLst>
          </p:cNvPr>
          <p:cNvCxnSpPr>
            <a:cxnSpLocks/>
          </p:cNvCxnSpPr>
          <p:nvPr/>
        </p:nvCxnSpPr>
        <p:spPr>
          <a:xfrm>
            <a:off x="0" y="1655090"/>
            <a:ext cx="12192000" cy="0"/>
          </a:xfrm>
          <a:prstGeom prst="line">
            <a:avLst/>
          </a:prstGeom>
          <a:ln w="57150"/>
        </p:spPr>
        <p:style>
          <a:lnRef idx="1">
            <a:schemeClr val="dk1"/>
          </a:lnRef>
          <a:fillRef idx="0">
            <a:schemeClr val="dk1"/>
          </a:fillRef>
          <a:effectRef idx="0">
            <a:schemeClr val="dk1"/>
          </a:effectRef>
          <a:fontRef idx="minor">
            <a:schemeClr val="tx1"/>
          </a:fontRef>
        </p:style>
      </p:cxnSp>
      <p:sp>
        <p:nvSpPr>
          <p:cNvPr id="37" name="Subtitle 2">
            <a:extLst>
              <a:ext uri="{FF2B5EF4-FFF2-40B4-BE49-F238E27FC236}">
                <a16:creationId xmlns:a16="http://schemas.microsoft.com/office/drawing/2014/main" id="{A41B5CDD-C423-4588-AFB3-E7451EA1EF66}"/>
              </a:ext>
            </a:extLst>
          </p:cNvPr>
          <p:cNvSpPr txBox="1">
            <a:spLocks/>
          </p:cNvSpPr>
          <p:nvPr/>
        </p:nvSpPr>
        <p:spPr>
          <a:xfrm>
            <a:off x="0" y="945125"/>
            <a:ext cx="12365935" cy="781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Laws of physics are the same in all inertial reference frames</a:t>
            </a:r>
          </a:p>
        </p:txBody>
      </p:sp>
      <p:sp>
        <p:nvSpPr>
          <p:cNvPr id="38" name="Title 1">
            <a:extLst>
              <a:ext uri="{FF2B5EF4-FFF2-40B4-BE49-F238E27FC236}">
                <a16:creationId xmlns:a16="http://schemas.microsoft.com/office/drawing/2014/main" id="{AA222FA9-5447-420F-8724-BB1CC86A30D4}"/>
              </a:ext>
            </a:extLst>
          </p:cNvPr>
          <p:cNvSpPr txBox="1">
            <a:spLocks/>
          </p:cNvSpPr>
          <p:nvPr/>
        </p:nvSpPr>
        <p:spPr>
          <a:xfrm>
            <a:off x="27653" y="-251337"/>
            <a:ext cx="11478547"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rgbClr val="00B0F0"/>
                </a:solidFill>
              </a:rPr>
              <a:t>Special Relativity (attempt…)</a:t>
            </a:r>
            <a:endParaRPr lang="en-US" sz="72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9DABFE-533A-4ECE-8D3C-12BE326BF03B}"/>
                  </a:ext>
                </a:extLst>
              </p:cNvPr>
              <p:cNvSpPr txBox="1"/>
              <p:nvPr/>
            </p:nvSpPr>
            <p:spPr>
              <a:xfrm>
                <a:off x="283813" y="2704455"/>
                <a:ext cx="2912079" cy="923330"/>
              </a:xfrm>
              <a:prstGeom prst="rect">
                <a:avLst/>
              </a:prstGeom>
              <a:noFill/>
            </p:spPr>
            <p:txBody>
              <a:bodyPr wrap="none" rtlCol="0">
                <a:spAutoFit/>
              </a:bodyPr>
              <a:lstStyle/>
              <a:p>
                <a:r>
                  <a:rPr lang="en-US" sz="5400" dirty="0">
                    <a:solidFill>
                      <a:srgbClr val="00B050"/>
                    </a:solidFill>
                  </a:rPr>
                  <a:t>velocity </a:t>
                </a:r>
                <a14:m>
                  <m:oMath xmlns:m="http://schemas.openxmlformats.org/officeDocument/2006/math">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𝑣</m:t>
                        </m:r>
                      </m:e>
                    </m:acc>
                  </m:oMath>
                </a14:m>
                <a:endParaRPr lang="en-CA" sz="5400" dirty="0">
                  <a:solidFill>
                    <a:srgbClr val="00B050"/>
                  </a:solidFill>
                </a:endParaRPr>
              </a:p>
            </p:txBody>
          </p:sp>
        </mc:Choice>
        <mc:Fallback xmlns="">
          <p:sp>
            <p:nvSpPr>
              <p:cNvPr id="17" name="TextBox 16">
                <a:extLst>
                  <a:ext uri="{FF2B5EF4-FFF2-40B4-BE49-F238E27FC236}">
                    <a16:creationId xmlns:a16="http://schemas.microsoft.com/office/drawing/2014/main" id="{A19DABFE-533A-4ECE-8D3C-12BE326BF03B}"/>
                  </a:ext>
                </a:extLst>
              </p:cNvPr>
              <p:cNvSpPr txBox="1">
                <a:spLocks noRot="1" noChangeAspect="1" noMove="1" noResize="1" noEditPoints="1" noAdjustHandles="1" noChangeArrowheads="1" noChangeShapeType="1" noTextEdit="1"/>
              </p:cNvSpPr>
              <p:nvPr/>
            </p:nvSpPr>
            <p:spPr>
              <a:xfrm>
                <a:off x="283813" y="2704455"/>
                <a:ext cx="2912079" cy="923330"/>
              </a:xfrm>
              <a:prstGeom prst="rect">
                <a:avLst/>
              </a:prstGeom>
              <a:blipFill>
                <a:blip r:embed="rId7"/>
                <a:stretch>
                  <a:fillRect l="-11321"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7CDEB7C-D1F3-4814-BA16-D77C1CE4A60C}"/>
                  </a:ext>
                </a:extLst>
              </p:cNvPr>
              <p:cNvSpPr txBox="1"/>
              <p:nvPr/>
            </p:nvSpPr>
            <p:spPr>
              <a:xfrm>
                <a:off x="1543052" y="3832279"/>
                <a:ext cx="4059573" cy="923330"/>
              </a:xfrm>
              <a:prstGeom prst="rect">
                <a:avLst/>
              </a:prstGeom>
              <a:noFill/>
            </p:spPr>
            <p:txBody>
              <a:bodyPr wrap="none" rtlCol="0">
                <a:spAutoFit/>
              </a:bodyPr>
              <a:lstStyle/>
              <a:p>
                <a:r>
                  <a:rPr lang="en-US" sz="5400" dirty="0">
                    <a:solidFill>
                      <a:srgbClr val="7030A0"/>
                    </a:solidFill>
                  </a:rPr>
                  <a:t>momentum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𝑝</m:t>
                        </m:r>
                      </m:e>
                    </m:acc>
                  </m:oMath>
                </a14:m>
                <a:endParaRPr lang="en-CA" sz="5400" dirty="0">
                  <a:solidFill>
                    <a:srgbClr val="7030A0"/>
                  </a:solidFill>
                </a:endParaRPr>
              </a:p>
            </p:txBody>
          </p:sp>
        </mc:Choice>
        <mc:Fallback xmlns="">
          <p:sp>
            <p:nvSpPr>
              <p:cNvPr id="18" name="TextBox 17">
                <a:extLst>
                  <a:ext uri="{FF2B5EF4-FFF2-40B4-BE49-F238E27FC236}">
                    <a16:creationId xmlns:a16="http://schemas.microsoft.com/office/drawing/2014/main" id="{87CDEB7C-D1F3-4814-BA16-D77C1CE4A60C}"/>
                  </a:ext>
                </a:extLst>
              </p:cNvPr>
              <p:cNvSpPr txBox="1">
                <a:spLocks noRot="1" noChangeAspect="1" noMove="1" noResize="1" noEditPoints="1" noAdjustHandles="1" noChangeArrowheads="1" noChangeShapeType="1" noTextEdit="1"/>
              </p:cNvSpPr>
              <p:nvPr/>
            </p:nvSpPr>
            <p:spPr>
              <a:xfrm>
                <a:off x="1543052" y="3832279"/>
                <a:ext cx="4059573" cy="923330"/>
              </a:xfrm>
              <a:prstGeom prst="rect">
                <a:avLst/>
              </a:prstGeom>
              <a:blipFill>
                <a:blip r:embed="rId8"/>
                <a:stretch>
                  <a:fillRect l="-7958"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45FAA6-50D9-4271-A680-606B1AD6D8BB}"/>
                  </a:ext>
                </a:extLst>
              </p:cNvPr>
              <p:cNvSpPr txBox="1"/>
              <p:nvPr/>
            </p:nvSpPr>
            <p:spPr>
              <a:xfrm>
                <a:off x="452780" y="5259141"/>
                <a:ext cx="5031698" cy="923330"/>
              </a:xfrm>
              <a:prstGeom prst="rect">
                <a:avLst/>
              </a:prstGeom>
              <a:noFill/>
            </p:spPr>
            <p:txBody>
              <a:bodyPr wrap="none" rtlCol="0">
                <a:spAutoFit/>
              </a:bodyPr>
              <a:lstStyle/>
              <a:p>
                <a:r>
                  <a:rPr lang="en-US" sz="5400" dirty="0">
                    <a:solidFill>
                      <a:srgbClr val="F88F02"/>
                    </a:solidFill>
                  </a:rPr>
                  <a:t>kinetic energy </a:t>
                </a:r>
                <a14:m>
                  <m:oMath xmlns:m="http://schemas.openxmlformats.org/officeDocument/2006/math">
                    <m:sSub>
                      <m:sSubPr>
                        <m:ctrlPr>
                          <a:rPr lang="en-US" sz="5400" i="1">
                            <a:solidFill>
                              <a:srgbClr val="F88F02"/>
                            </a:solidFill>
                            <a:latin typeface="Cambria Math" panose="02040503050406030204" pitchFamily="18" charset="0"/>
                          </a:rPr>
                        </m:ctrlPr>
                      </m:sSubPr>
                      <m:e>
                        <m:r>
                          <a:rPr lang="en-US" sz="5400" i="1">
                            <a:solidFill>
                              <a:srgbClr val="F88F02"/>
                            </a:solidFill>
                            <a:latin typeface="Cambria Math" panose="02040503050406030204" pitchFamily="18" charset="0"/>
                          </a:rPr>
                          <m:t>𝐸</m:t>
                        </m:r>
                      </m:e>
                      <m:sub>
                        <m:r>
                          <a:rPr lang="en-US" sz="5400" i="1">
                            <a:solidFill>
                              <a:srgbClr val="F88F02"/>
                            </a:solidFill>
                            <a:latin typeface="Cambria Math" panose="02040503050406030204" pitchFamily="18" charset="0"/>
                          </a:rPr>
                          <m:t>𝑘</m:t>
                        </m:r>
                      </m:sub>
                    </m:sSub>
                  </m:oMath>
                </a14:m>
                <a:endParaRPr lang="en-CA" sz="5400" dirty="0">
                  <a:solidFill>
                    <a:srgbClr val="F88F02"/>
                  </a:solidFill>
                </a:endParaRPr>
              </a:p>
            </p:txBody>
          </p:sp>
        </mc:Choice>
        <mc:Fallback xmlns="">
          <p:sp>
            <p:nvSpPr>
              <p:cNvPr id="19" name="TextBox 18">
                <a:extLst>
                  <a:ext uri="{FF2B5EF4-FFF2-40B4-BE49-F238E27FC236}">
                    <a16:creationId xmlns:a16="http://schemas.microsoft.com/office/drawing/2014/main" id="{1F45FAA6-50D9-4271-A680-606B1AD6D8BB}"/>
                  </a:ext>
                </a:extLst>
              </p:cNvPr>
              <p:cNvSpPr txBox="1">
                <a:spLocks noRot="1" noChangeAspect="1" noMove="1" noResize="1" noEditPoints="1" noAdjustHandles="1" noChangeArrowheads="1" noChangeShapeType="1" noTextEdit="1"/>
              </p:cNvSpPr>
              <p:nvPr/>
            </p:nvSpPr>
            <p:spPr>
              <a:xfrm>
                <a:off x="452780" y="5259141"/>
                <a:ext cx="5031698" cy="923330"/>
              </a:xfrm>
              <a:prstGeom prst="rect">
                <a:avLst/>
              </a:prstGeom>
              <a:blipFill>
                <a:blip r:embed="rId9"/>
                <a:stretch>
                  <a:fillRect l="-6416"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34615F-02ED-418B-B198-9F94864856AA}"/>
                  </a:ext>
                </a:extLst>
              </p:cNvPr>
              <p:cNvSpPr txBox="1"/>
              <p:nvPr/>
            </p:nvSpPr>
            <p:spPr>
              <a:xfrm>
                <a:off x="8699964" y="2524733"/>
                <a:ext cx="3604961" cy="830997"/>
              </a:xfrm>
              <a:prstGeom prst="rect">
                <a:avLst/>
              </a:prstGeom>
              <a:noFill/>
            </p:spPr>
            <p:txBody>
              <a:bodyPr wrap="none" rtlCol="0">
                <a:spAutoFit/>
              </a:bodyPr>
              <a:lstStyle/>
              <a:p>
                <a:r>
                  <a:rPr lang="en-US" sz="4800" dirty="0">
                    <a:solidFill>
                      <a:srgbClr val="002060"/>
                    </a:solidFill>
                  </a:rPr>
                  <a:t>space/size </a:t>
                </a:r>
                <a14:m>
                  <m:oMath xmlns:m="http://schemas.openxmlformats.org/officeDocument/2006/math">
                    <m:r>
                      <m:rPr>
                        <m:sty m:val="p"/>
                      </m:rPr>
                      <a:rPr lang="en-US" sz="4800" b="0" i="0" smtClean="0">
                        <a:solidFill>
                          <a:srgbClr val="002060"/>
                        </a:solidFill>
                        <a:latin typeface="Cambria Math" panose="02040503050406030204" pitchFamily="18" charset="0"/>
                      </a:rPr>
                      <m:t>Δ</m:t>
                    </m:r>
                    <m:r>
                      <a:rPr lang="en-US" sz="4800" b="0" i="1" smtClean="0">
                        <a:solidFill>
                          <a:srgbClr val="002060"/>
                        </a:solidFill>
                        <a:latin typeface="Cambria Math" panose="02040503050406030204" pitchFamily="18" charset="0"/>
                      </a:rPr>
                      <m:t>𝑥</m:t>
                    </m:r>
                  </m:oMath>
                </a14:m>
                <a:endParaRPr lang="en-CA" sz="4800" dirty="0">
                  <a:solidFill>
                    <a:srgbClr val="002060"/>
                  </a:solidFill>
                </a:endParaRPr>
              </a:p>
            </p:txBody>
          </p:sp>
        </mc:Choice>
        <mc:Fallback xmlns="">
          <p:sp>
            <p:nvSpPr>
              <p:cNvPr id="15" name="TextBox 14">
                <a:extLst>
                  <a:ext uri="{FF2B5EF4-FFF2-40B4-BE49-F238E27FC236}">
                    <a16:creationId xmlns:a16="http://schemas.microsoft.com/office/drawing/2014/main" id="{CA34615F-02ED-418B-B198-9F94864856AA}"/>
                  </a:ext>
                </a:extLst>
              </p:cNvPr>
              <p:cNvSpPr txBox="1">
                <a:spLocks noRot="1" noChangeAspect="1" noMove="1" noResize="1" noEditPoints="1" noAdjustHandles="1" noChangeArrowheads="1" noChangeShapeType="1" noTextEdit="1"/>
              </p:cNvSpPr>
              <p:nvPr/>
            </p:nvSpPr>
            <p:spPr>
              <a:xfrm>
                <a:off x="8699964" y="2524733"/>
                <a:ext cx="3604961" cy="830997"/>
              </a:xfrm>
              <a:prstGeom prst="rect">
                <a:avLst/>
              </a:prstGeom>
              <a:blipFill>
                <a:blip r:embed="rId10"/>
                <a:stretch>
                  <a:fillRect l="-7601" t="-16176"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B993775-F1DF-4A07-A13E-94637288E272}"/>
                  </a:ext>
                </a:extLst>
              </p:cNvPr>
              <p:cNvSpPr txBox="1"/>
              <p:nvPr/>
            </p:nvSpPr>
            <p:spPr>
              <a:xfrm>
                <a:off x="6178034" y="2486633"/>
                <a:ext cx="2331985" cy="923330"/>
              </a:xfrm>
              <a:prstGeom prst="rect">
                <a:avLst/>
              </a:prstGeom>
              <a:noFill/>
            </p:spPr>
            <p:txBody>
              <a:bodyPr wrap="none" rtlCol="0">
                <a:spAutoFit/>
              </a:bodyPr>
              <a:lstStyle/>
              <a:p>
                <a:r>
                  <a:rPr lang="en-US" sz="5400" dirty="0">
                    <a:solidFill>
                      <a:schemeClr val="accent6">
                        <a:lumMod val="50000"/>
                      </a:schemeClr>
                    </a:solidFill>
                  </a:rPr>
                  <a:t>time </a:t>
                </a:r>
                <a14:m>
                  <m:oMath xmlns:m="http://schemas.openxmlformats.org/officeDocument/2006/math">
                    <m:r>
                      <m:rPr>
                        <m:sty m:val="p"/>
                      </m:rPr>
                      <a:rPr lang="en-US" sz="5400" b="0" i="0" smtClean="0">
                        <a:solidFill>
                          <a:schemeClr val="accent6">
                            <a:lumMod val="50000"/>
                          </a:schemeClr>
                        </a:solidFill>
                        <a:latin typeface="Cambria Math" panose="02040503050406030204" pitchFamily="18" charset="0"/>
                      </a:rPr>
                      <m:t>Δ</m:t>
                    </m:r>
                    <m:r>
                      <a:rPr lang="en-US" sz="5400" b="0" i="1" smtClean="0">
                        <a:solidFill>
                          <a:schemeClr val="accent6">
                            <a:lumMod val="50000"/>
                          </a:schemeClr>
                        </a:solidFill>
                        <a:latin typeface="Cambria Math" panose="02040503050406030204" pitchFamily="18" charset="0"/>
                      </a:rPr>
                      <m:t>𝑡</m:t>
                    </m:r>
                  </m:oMath>
                </a14:m>
                <a:endParaRPr lang="en-CA" sz="5400" dirty="0">
                  <a:solidFill>
                    <a:schemeClr val="accent6">
                      <a:lumMod val="50000"/>
                    </a:schemeClr>
                  </a:solidFill>
                </a:endParaRPr>
              </a:p>
            </p:txBody>
          </p:sp>
        </mc:Choice>
        <mc:Fallback xmlns="">
          <p:sp>
            <p:nvSpPr>
              <p:cNvPr id="16" name="TextBox 15">
                <a:extLst>
                  <a:ext uri="{FF2B5EF4-FFF2-40B4-BE49-F238E27FC236}">
                    <a16:creationId xmlns:a16="http://schemas.microsoft.com/office/drawing/2014/main" id="{2B993775-F1DF-4A07-A13E-94637288E272}"/>
                  </a:ext>
                </a:extLst>
              </p:cNvPr>
              <p:cNvSpPr txBox="1">
                <a:spLocks noRot="1" noChangeAspect="1" noMove="1" noResize="1" noEditPoints="1" noAdjustHandles="1" noChangeArrowheads="1" noChangeShapeType="1" noTextEdit="1"/>
              </p:cNvSpPr>
              <p:nvPr/>
            </p:nvSpPr>
            <p:spPr>
              <a:xfrm>
                <a:off x="6178034" y="2486633"/>
                <a:ext cx="2331985" cy="923330"/>
              </a:xfrm>
              <a:prstGeom prst="rect">
                <a:avLst/>
              </a:prstGeom>
              <a:blipFill>
                <a:blip r:embed="rId11"/>
                <a:stretch>
                  <a:fillRect l="-13838" t="-17881" b="-40397"/>
                </a:stretch>
              </a:blipFill>
            </p:spPr>
            <p:txBody>
              <a:bodyPr/>
              <a:lstStyle/>
              <a:p>
                <a:r>
                  <a:rPr lang="en-CA">
                    <a:noFill/>
                  </a:rPr>
                  <a:t> </a:t>
                </a:r>
              </a:p>
            </p:txBody>
          </p:sp>
        </mc:Fallback>
      </mc:AlternateContent>
      <p:cxnSp>
        <p:nvCxnSpPr>
          <p:cNvPr id="5" name="Straight Connector 4">
            <a:extLst>
              <a:ext uri="{FF2B5EF4-FFF2-40B4-BE49-F238E27FC236}">
                <a16:creationId xmlns:a16="http://schemas.microsoft.com/office/drawing/2014/main" id="{748EF566-65B6-4549-8977-423366C8AE69}"/>
              </a:ext>
            </a:extLst>
          </p:cNvPr>
          <p:cNvCxnSpPr>
            <a:cxnSpLocks/>
          </p:cNvCxnSpPr>
          <p:nvPr/>
        </p:nvCxnSpPr>
        <p:spPr>
          <a:xfrm>
            <a:off x="6381750" y="4038600"/>
            <a:ext cx="5600700" cy="0"/>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2152F61-D262-43C8-93A1-3AC61889C551}"/>
                  </a:ext>
                </a:extLst>
              </p:cNvPr>
              <p:cNvSpPr txBox="1"/>
              <p:nvPr/>
            </p:nvSpPr>
            <p:spPr>
              <a:xfrm>
                <a:off x="6791112" y="4952565"/>
                <a:ext cx="4461414" cy="769441"/>
              </a:xfrm>
              <a:prstGeom prst="rect">
                <a:avLst/>
              </a:prstGeom>
              <a:noFill/>
              <a:ln>
                <a:solidFill>
                  <a:schemeClr val="bg1"/>
                </a:solidFill>
              </a:ln>
              <a:effectLst>
                <a:glow rad="228600">
                  <a:srgbClr val="FFCF01">
                    <a:alpha val="40000"/>
                  </a:srgbClr>
                </a:glo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𝑐</m:t>
                      </m:r>
                      <m:r>
                        <a:rPr lang="en-US" sz="4400" b="0" i="1" smtClean="0">
                          <a:solidFill>
                            <a:schemeClr val="tx1"/>
                          </a:solidFill>
                          <a:latin typeface="Cambria Math" panose="02040503050406030204" pitchFamily="18" charset="0"/>
                        </a:rPr>
                        <m:t>=3×</m:t>
                      </m:r>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10</m:t>
                          </m:r>
                        </m:e>
                        <m:sup>
                          <m:r>
                            <a:rPr lang="en-US" sz="4400" b="0" i="1" smtClean="0">
                              <a:solidFill>
                                <a:schemeClr val="tx1"/>
                              </a:solidFill>
                              <a:latin typeface="Cambria Math" panose="02040503050406030204" pitchFamily="18" charset="0"/>
                            </a:rPr>
                            <m:t>8</m:t>
                          </m:r>
                        </m:sup>
                      </m:sSup>
                      <m:r>
                        <a:rPr lang="en-US" sz="4400" b="0" i="1" smtClean="0">
                          <a:solidFill>
                            <a:schemeClr val="tx1"/>
                          </a:solidFill>
                          <a:latin typeface="Cambria Math" panose="02040503050406030204" pitchFamily="18" charset="0"/>
                        </a:rPr>
                        <m:t>  </m:t>
                      </m:r>
                      <m:r>
                        <a:rPr lang="en-US" sz="4400" b="0" i="1" smtClean="0">
                          <a:solidFill>
                            <a:schemeClr val="tx1"/>
                          </a:solidFill>
                          <a:latin typeface="Cambria Math" panose="02040503050406030204" pitchFamily="18" charset="0"/>
                        </a:rPr>
                        <m:t>𝑚</m:t>
                      </m:r>
                      <m:r>
                        <a:rPr lang="en-US" sz="4400" b="0" i="1" smtClean="0">
                          <a:solidFill>
                            <a:schemeClr val="tx1"/>
                          </a:solidFill>
                          <a:latin typeface="Cambria Math" panose="02040503050406030204" pitchFamily="18" charset="0"/>
                        </a:rPr>
                        <m:t>/</m:t>
                      </m:r>
                      <m:r>
                        <a:rPr lang="en-US" sz="4400" b="0" i="1" smtClean="0">
                          <a:solidFill>
                            <a:schemeClr val="tx1"/>
                          </a:solidFill>
                          <a:latin typeface="Cambria Math" panose="02040503050406030204" pitchFamily="18" charset="0"/>
                        </a:rPr>
                        <m:t>𝑠</m:t>
                      </m:r>
                    </m:oMath>
                  </m:oMathPara>
                </a14:m>
                <a:endParaRPr lang="en-CA" sz="4400" dirty="0">
                  <a:solidFill>
                    <a:schemeClr val="tx1"/>
                  </a:solidFill>
                </a:endParaRPr>
              </a:p>
            </p:txBody>
          </p:sp>
        </mc:Choice>
        <mc:Fallback xmlns="">
          <p:sp>
            <p:nvSpPr>
              <p:cNvPr id="24" name="TextBox 23">
                <a:extLst>
                  <a:ext uri="{FF2B5EF4-FFF2-40B4-BE49-F238E27FC236}">
                    <a16:creationId xmlns:a16="http://schemas.microsoft.com/office/drawing/2014/main" id="{A2152F61-D262-43C8-93A1-3AC61889C551}"/>
                  </a:ext>
                </a:extLst>
              </p:cNvPr>
              <p:cNvSpPr txBox="1">
                <a:spLocks noRot="1" noChangeAspect="1" noMove="1" noResize="1" noEditPoints="1" noAdjustHandles="1" noChangeArrowheads="1" noChangeShapeType="1" noTextEdit="1"/>
              </p:cNvSpPr>
              <p:nvPr/>
            </p:nvSpPr>
            <p:spPr>
              <a:xfrm>
                <a:off x="6791112" y="4952565"/>
                <a:ext cx="4461414" cy="769441"/>
              </a:xfrm>
              <a:prstGeom prst="rect">
                <a:avLst/>
              </a:prstGeom>
              <a:blipFill>
                <a:blip r:embed="rId13"/>
                <a:stretch>
                  <a:fillRect/>
                </a:stretch>
              </a:blipFill>
              <a:ln>
                <a:solidFill>
                  <a:schemeClr val="bg1"/>
                </a:solidFill>
              </a:ln>
              <a:effectLst>
                <a:glow rad="228600">
                  <a:srgbClr val="FFCF01">
                    <a:alpha val="40000"/>
                  </a:srgbClr>
                </a:glow>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2F0AF32-35A2-472C-88B4-B3C7CB1819AF}"/>
                  </a:ext>
                </a:extLst>
              </p:cNvPr>
              <p:cNvSpPr txBox="1"/>
              <p:nvPr/>
            </p:nvSpPr>
            <p:spPr>
              <a:xfrm>
                <a:off x="8734212" y="5886015"/>
                <a:ext cx="3613040" cy="843244"/>
              </a:xfrm>
              <a:prstGeom prst="rect">
                <a:avLst/>
              </a:prstGeom>
              <a:noFill/>
            </p:spPr>
            <p:txBody>
              <a:bodyPr wrap="none" rtlCol="0">
                <a:spAutoFit/>
              </a:bodyPr>
              <a:lstStyle/>
              <a:p>
                <a14:m>
                  <m:oMath xmlns:m="http://schemas.openxmlformats.org/officeDocument/2006/math">
                    <m:sSub>
                      <m:sSubPr>
                        <m:ctrlPr>
                          <a:rPr lang="en-US" sz="3600" i="1">
                            <a:solidFill>
                              <a:srgbClr val="0070C0"/>
                            </a:solidFill>
                            <a:latin typeface="Cambria Math" panose="02040503050406030204" pitchFamily="18" charset="0"/>
                          </a:rPr>
                        </m:ctrlPr>
                      </m:sSubPr>
                      <m:e>
                        <m:acc>
                          <m:accPr>
                            <m:chr m:val="⃗"/>
                            <m:ctrlPr>
                              <a:rPr lang="en-US" sz="3600" i="1">
                                <a:solidFill>
                                  <a:srgbClr val="0070C0"/>
                                </a:solidFill>
                                <a:latin typeface="Cambria Math" panose="02040503050406030204" pitchFamily="18" charset="0"/>
                              </a:rPr>
                            </m:ctrlPr>
                          </m:accPr>
                          <m:e>
                            <m:r>
                              <a:rPr lang="en-US" sz="3600" i="1">
                                <a:solidFill>
                                  <a:srgbClr val="0070C0"/>
                                </a:solidFill>
                                <a:latin typeface="Cambria Math" panose="02040503050406030204" pitchFamily="18" charset="0"/>
                              </a:rPr>
                              <m:t>𝐹</m:t>
                            </m:r>
                          </m:e>
                        </m:acc>
                      </m:e>
                      <m:sub>
                        <m:r>
                          <a:rPr lang="en-US" sz="3600" i="1">
                            <a:solidFill>
                              <a:srgbClr val="0070C0"/>
                            </a:solidFill>
                            <a:latin typeface="Cambria Math" panose="02040503050406030204" pitchFamily="18" charset="0"/>
                          </a:rPr>
                          <m:t>𝐺</m:t>
                        </m:r>
                      </m:sub>
                    </m:sSub>
                    <m:r>
                      <a:rPr lang="en-US" sz="3600" i="1">
                        <a:solidFill>
                          <a:srgbClr val="0070C0"/>
                        </a:solidFill>
                        <a:latin typeface="Cambria Math" panose="02040503050406030204" pitchFamily="18" charset="0"/>
                      </a:rPr>
                      <m:t>=</m:t>
                    </m:r>
                    <m:r>
                      <a:rPr lang="en-US" sz="3600" i="1">
                        <a:solidFill>
                          <a:srgbClr val="0070C0"/>
                        </a:solidFill>
                        <a:latin typeface="Cambria Math" panose="02040503050406030204" pitchFamily="18" charset="0"/>
                      </a:rPr>
                      <m:t>𝐺</m:t>
                    </m:r>
                    <m:f>
                      <m:fPr>
                        <m:ctrlPr>
                          <a:rPr lang="en-US" sz="3600" i="1">
                            <a:solidFill>
                              <a:srgbClr val="0070C0"/>
                            </a:solidFill>
                            <a:latin typeface="Cambria Math" panose="02040503050406030204" pitchFamily="18" charset="0"/>
                          </a:rPr>
                        </m:ctrlPr>
                      </m:fPr>
                      <m:num>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𝑚</m:t>
                            </m:r>
                          </m:e>
                          <m:sub>
                            <m:r>
                              <a:rPr lang="en-US" sz="3600" i="1">
                                <a:solidFill>
                                  <a:srgbClr val="0070C0"/>
                                </a:solidFill>
                                <a:latin typeface="Cambria Math" panose="02040503050406030204" pitchFamily="18" charset="0"/>
                              </a:rPr>
                              <m:t>1</m:t>
                            </m:r>
                          </m:sub>
                        </m:sSub>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𝑚</m:t>
                            </m:r>
                          </m:e>
                          <m:sub>
                            <m:r>
                              <a:rPr lang="en-US" sz="3600" i="1">
                                <a:solidFill>
                                  <a:srgbClr val="0070C0"/>
                                </a:solidFill>
                                <a:latin typeface="Cambria Math" panose="02040503050406030204" pitchFamily="18" charset="0"/>
                              </a:rPr>
                              <m:t>2</m:t>
                            </m:r>
                          </m:sub>
                        </m:sSub>
                      </m:num>
                      <m:den>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𝑟</m:t>
                            </m:r>
                          </m:e>
                          <m:sup>
                            <m:r>
                              <a:rPr lang="en-US" sz="3600" i="1">
                                <a:solidFill>
                                  <a:srgbClr val="0070C0"/>
                                </a:solidFill>
                                <a:latin typeface="Cambria Math" panose="02040503050406030204" pitchFamily="18" charset="0"/>
                              </a:rPr>
                              <m:t>2</m:t>
                            </m:r>
                          </m:sup>
                        </m:sSup>
                      </m:den>
                    </m:f>
                  </m:oMath>
                </a14:m>
                <a:r>
                  <a:rPr lang="en-US" sz="3600" dirty="0">
                    <a:solidFill>
                      <a:srgbClr val="0070C0"/>
                    </a:solidFill>
                  </a:rPr>
                  <a:t> </a:t>
                </a:r>
                <a14:m>
                  <m:oMath xmlns:m="http://schemas.openxmlformats.org/officeDocument/2006/math">
                    <m:r>
                      <a:rPr lang="en-US" sz="2400" i="1">
                        <a:solidFill>
                          <a:srgbClr val="0070C0"/>
                        </a:solidFill>
                        <a:latin typeface="Cambria Math" panose="02040503050406030204" pitchFamily="18" charset="0"/>
                      </a:rPr>
                      <m:t>(−</m:t>
                    </m:r>
                    <m:acc>
                      <m:accPr>
                        <m:chr m:val="̂"/>
                        <m:ctrlPr>
                          <a:rPr lang="en-US" sz="2400" i="1">
                            <a:solidFill>
                              <a:srgbClr val="0070C0"/>
                            </a:solidFill>
                            <a:latin typeface="Cambria Math" panose="02040503050406030204" pitchFamily="18" charset="0"/>
                          </a:rPr>
                        </m:ctrlPr>
                      </m:accPr>
                      <m:e>
                        <m:r>
                          <a:rPr lang="en-US" sz="2400" i="1" smtClean="0">
                            <a:solidFill>
                              <a:srgbClr val="0070C0"/>
                            </a:solidFill>
                            <a:latin typeface="Cambria Math" panose="02040503050406030204" pitchFamily="18" charset="0"/>
                          </a:rPr>
                          <m:t>𝑟</m:t>
                        </m:r>
                      </m:e>
                    </m:acc>
                    <m:r>
                      <a:rPr lang="en-US" sz="2400" i="1">
                        <a:solidFill>
                          <a:srgbClr val="0070C0"/>
                        </a:solidFill>
                        <a:latin typeface="Cambria Math" panose="02040503050406030204" pitchFamily="18" charset="0"/>
                      </a:rPr>
                      <m:t>)</m:t>
                    </m:r>
                  </m:oMath>
                </a14:m>
                <a:r>
                  <a:rPr lang="en-CA" sz="3600" dirty="0">
                    <a:solidFill>
                      <a:srgbClr val="0070C0"/>
                    </a:solidFill>
                  </a:rPr>
                  <a:t> </a:t>
                </a:r>
              </a:p>
            </p:txBody>
          </p:sp>
        </mc:Choice>
        <mc:Fallback xmlns="">
          <p:sp>
            <p:nvSpPr>
              <p:cNvPr id="30" name="TextBox 29">
                <a:extLst>
                  <a:ext uri="{FF2B5EF4-FFF2-40B4-BE49-F238E27FC236}">
                    <a16:creationId xmlns:a16="http://schemas.microsoft.com/office/drawing/2014/main" id="{62F0AF32-35A2-472C-88B4-B3C7CB1819AF}"/>
                  </a:ext>
                </a:extLst>
              </p:cNvPr>
              <p:cNvSpPr txBox="1">
                <a:spLocks noRot="1" noChangeAspect="1" noMove="1" noResize="1" noEditPoints="1" noAdjustHandles="1" noChangeArrowheads="1" noChangeShapeType="1" noTextEdit="1"/>
              </p:cNvSpPr>
              <p:nvPr/>
            </p:nvSpPr>
            <p:spPr>
              <a:xfrm>
                <a:off x="8734212" y="5886015"/>
                <a:ext cx="3613040" cy="843244"/>
              </a:xfrm>
              <a:prstGeom prst="rect">
                <a:avLst/>
              </a:prstGeom>
              <a:blipFill>
                <a:blip r:embed="rId14"/>
                <a:stretch>
                  <a:fillRect/>
                </a:stretch>
              </a:blipFill>
            </p:spPr>
            <p:txBody>
              <a:bodyPr/>
              <a:lstStyle/>
              <a:p>
                <a:r>
                  <a:rPr lang="en-CA">
                    <a:noFill/>
                  </a:rPr>
                  <a:t> </a:t>
                </a:r>
              </a:p>
            </p:txBody>
          </p:sp>
        </mc:Fallback>
      </mc:AlternateContent>
      <p:sp>
        <p:nvSpPr>
          <p:cNvPr id="22" name="Multiplication Sign 21">
            <a:extLst>
              <a:ext uri="{FF2B5EF4-FFF2-40B4-BE49-F238E27FC236}">
                <a16:creationId xmlns:a16="http://schemas.microsoft.com/office/drawing/2014/main" id="{6951330E-77CC-4B26-84D4-B3E9ACD6FCD7}"/>
              </a:ext>
            </a:extLst>
          </p:cNvPr>
          <p:cNvSpPr/>
          <p:nvPr/>
        </p:nvSpPr>
        <p:spPr>
          <a:xfrm>
            <a:off x="723900" y="914400"/>
            <a:ext cx="10610850" cy="5943600"/>
          </a:xfrm>
          <a:prstGeom prst="mathMultiply">
            <a:avLst/>
          </a:prstGeom>
          <a:solidFill>
            <a:srgbClr val="FF0000"/>
          </a:solidFill>
          <a:ln w="76200">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431057920"/>
      </p:ext>
    </p:extLst>
  </p:cSld>
  <p:clrMapOvr>
    <a:masterClrMapping/>
  </p:clrMapOvr>
  <mc:AlternateContent xmlns:mc="http://schemas.openxmlformats.org/markup-compatibility/2006" xmlns:p14="http://schemas.microsoft.com/office/powerpoint/2010/main">
    <mc:Choice Requires="p14">
      <p:transition p14:dur="0" advTm="14988"/>
    </mc:Choice>
    <mc:Fallback xmlns="">
      <p:transition advTm="149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630F89-278A-4E68-BFBF-D207A44200CF}"/>
              </a:ext>
            </a:extLst>
          </p:cNvPr>
          <p:cNvSpPr txBox="1"/>
          <p:nvPr/>
        </p:nvSpPr>
        <p:spPr>
          <a:xfrm>
            <a:off x="201477" y="1714813"/>
            <a:ext cx="5887446" cy="830997"/>
          </a:xfrm>
          <a:prstGeom prst="rect">
            <a:avLst/>
          </a:prstGeom>
          <a:noFill/>
        </p:spPr>
        <p:txBody>
          <a:bodyPr wrap="none" rtlCol="0">
            <a:spAutoFit/>
          </a:bodyPr>
          <a:lstStyle/>
          <a:p>
            <a:r>
              <a:rPr lang="en-US" sz="4800" dirty="0"/>
              <a:t>Things we disagree on:</a:t>
            </a:r>
            <a:endParaRPr lang="en-CA" sz="4800" dirty="0"/>
          </a:p>
        </p:txBody>
      </p:sp>
      <p:sp>
        <p:nvSpPr>
          <p:cNvPr id="12" name="TextBox 11">
            <a:extLst>
              <a:ext uri="{FF2B5EF4-FFF2-40B4-BE49-F238E27FC236}">
                <a16:creationId xmlns:a16="http://schemas.microsoft.com/office/drawing/2014/main" id="{F36A790D-29BF-4A61-B9CE-280F38B15C91}"/>
              </a:ext>
            </a:extLst>
          </p:cNvPr>
          <p:cNvSpPr txBox="1"/>
          <p:nvPr/>
        </p:nvSpPr>
        <p:spPr>
          <a:xfrm>
            <a:off x="6708182" y="1712231"/>
            <a:ext cx="5182124" cy="830997"/>
          </a:xfrm>
          <a:prstGeom prst="rect">
            <a:avLst/>
          </a:prstGeom>
          <a:noFill/>
        </p:spPr>
        <p:txBody>
          <a:bodyPr wrap="none" rtlCol="0">
            <a:spAutoFit/>
          </a:bodyPr>
          <a:lstStyle/>
          <a:p>
            <a:r>
              <a:rPr lang="en-US" sz="4800" dirty="0"/>
              <a:t>Things we agree on:</a:t>
            </a:r>
            <a:endParaRPr lang="en-CA" sz="4800" dirty="0"/>
          </a:p>
        </p:txBody>
      </p:sp>
      <p:cxnSp>
        <p:nvCxnSpPr>
          <p:cNvPr id="8" name="Straight Connector 7">
            <a:extLst>
              <a:ext uri="{FF2B5EF4-FFF2-40B4-BE49-F238E27FC236}">
                <a16:creationId xmlns:a16="http://schemas.microsoft.com/office/drawing/2014/main" id="{277FA352-446E-4B40-88EF-0E737194C546}"/>
              </a:ext>
            </a:extLst>
          </p:cNvPr>
          <p:cNvCxnSpPr>
            <a:cxnSpLocks/>
          </p:cNvCxnSpPr>
          <p:nvPr/>
        </p:nvCxnSpPr>
        <p:spPr>
          <a:xfrm>
            <a:off x="6090834" y="1651819"/>
            <a:ext cx="0" cy="5206181"/>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15936C-3181-402D-A955-4D66527AC1A4}"/>
                  </a:ext>
                </a:extLst>
              </p:cNvPr>
              <p:cNvSpPr txBox="1"/>
              <p:nvPr/>
            </p:nvSpPr>
            <p:spPr>
              <a:xfrm>
                <a:off x="6158284" y="5823063"/>
                <a:ext cx="2411686" cy="920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𝐹</m:t>
                          </m:r>
                        </m:e>
                      </m:acc>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𝑚</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𝑎</m:t>
                          </m:r>
                        </m:e>
                      </m:acc>
                    </m:oMath>
                  </m:oMathPara>
                </a14:m>
                <a:endParaRPr lang="en-CA" sz="4800" dirty="0">
                  <a:solidFill>
                    <a:srgbClr val="FF0000"/>
                  </a:solidFill>
                </a:endParaRPr>
              </a:p>
            </p:txBody>
          </p:sp>
        </mc:Choice>
        <mc:Fallback xmlns="">
          <p:sp>
            <p:nvSpPr>
              <p:cNvPr id="27" name="TextBox 26">
                <a:extLst>
                  <a:ext uri="{FF2B5EF4-FFF2-40B4-BE49-F238E27FC236}">
                    <a16:creationId xmlns:a16="http://schemas.microsoft.com/office/drawing/2014/main" id="{A315936C-3181-402D-A955-4D66527AC1A4}"/>
                  </a:ext>
                </a:extLst>
              </p:cNvPr>
              <p:cNvSpPr txBox="1">
                <a:spLocks noRot="1" noChangeAspect="1" noMove="1" noResize="1" noEditPoints="1" noAdjustHandles="1" noChangeArrowheads="1" noChangeShapeType="1" noTextEdit="1"/>
              </p:cNvSpPr>
              <p:nvPr/>
            </p:nvSpPr>
            <p:spPr>
              <a:xfrm>
                <a:off x="6158284" y="5823063"/>
                <a:ext cx="2411686" cy="920637"/>
              </a:xfrm>
              <a:prstGeom prst="rect">
                <a:avLst/>
              </a:prstGeom>
              <a:blipFill>
                <a:blip r:embed="rId5"/>
                <a:stretch>
                  <a:fillRect/>
                </a:stretch>
              </a:blipFill>
            </p:spPr>
            <p:txBody>
              <a:bodyPr/>
              <a:lstStyle/>
              <a:p>
                <a:r>
                  <a:rPr lang="en-CA">
                    <a:noFill/>
                  </a:rPr>
                  <a:t> </a:t>
                </a:r>
              </a:p>
            </p:txBody>
          </p:sp>
        </mc:Fallback>
      </mc:AlternateContent>
      <p:sp>
        <p:nvSpPr>
          <p:cNvPr id="29" name="TextBox 28">
            <a:extLst>
              <a:ext uri="{FF2B5EF4-FFF2-40B4-BE49-F238E27FC236}">
                <a16:creationId xmlns:a16="http://schemas.microsoft.com/office/drawing/2014/main" id="{2CC17ECE-363C-4449-90F6-B7D8440AC25B}"/>
              </a:ext>
            </a:extLst>
          </p:cNvPr>
          <p:cNvSpPr txBox="1"/>
          <p:nvPr/>
        </p:nvSpPr>
        <p:spPr>
          <a:xfrm>
            <a:off x="6780191" y="4035224"/>
            <a:ext cx="4574201" cy="923330"/>
          </a:xfrm>
          <a:prstGeom prst="rect">
            <a:avLst/>
          </a:prstGeom>
          <a:noFill/>
        </p:spPr>
        <p:txBody>
          <a:bodyPr wrap="none" rtlCol="0">
            <a:spAutoFit/>
          </a:bodyPr>
          <a:lstStyle/>
          <a:p>
            <a:r>
              <a:rPr lang="en-US" sz="5400" b="1" dirty="0">
                <a:solidFill>
                  <a:srgbClr val="7030A0"/>
                </a:solidFill>
              </a:rPr>
              <a:t>Laws of physics</a:t>
            </a:r>
            <a:endParaRPr lang="en-CA" sz="5400" b="1" dirty="0">
              <a:solidFill>
                <a:srgbClr val="7030A0"/>
              </a:solidFill>
            </a:endParaRPr>
          </a:p>
        </p:txBody>
      </p:sp>
      <p:sp>
        <p:nvSpPr>
          <p:cNvPr id="25" name="Title 1">
            <a:extLst>
              <a:ext uri="{FF2B5EF4-FFF2-40B4-BE49-F238E27FC236}">
                <a16:creationId xmlns:a16="http://schemas.microsoft.com/office/drawing/2014/main" id="{A58D483D-250B-45A9-BB23-59164087A0C1}"/>
              </a:ext>
            </a:extLst>
          </p:cNvPr>
          <p:cNvSpPr txBox="1">
            <a:spLocks/>
          </p:cNvSpPr>
          <p:nvPr/>
        </p:nvSpPr>
        <p:spPr>
          <a:xfrm>
            <a:off x="0" y="0"/>
            <a:ext cx="13155562"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dirty="0"/>
          </a:p>
        </p:txBody>
      </p:sp>
      <p:cxnSp>
        <p:nvCxnSpPr>
          <p:cNvPr id="26" name="Straight Connector 25">
            <a:extLst>
              <a:ext uri="{FF2B5EF4-FFF2-40B4-BE49-F238E27FC236}">
                <a16:creationId xmlns:a16="http://schemas.microsoft.com/office/drawing/2014/main" id="{EBE01F70-C1F2-4097-BBC3-D63301A48E78}"/>
              </a:ext>
            </a:extLst>
          </p:cNvPr>
          <p:cNvCxnSpPr>
            <a:cxnSpLocks/>
          </p:cNvCxnSpPr>
          <p:nvPr/>
        </p:nvCxnSpPr>
        <p:spPr>
          <a:xfrm>
            <a:off x="0" y="1655090"/>
            <a:ext cx="12192000" cy="0"/>
          </a:xfrm>
          <a:prstGeom prst="line">
            <a:avLst/>
          </a:prstGeom>
          <a:ln w="57150"/>
        </p:spPr>
        <p:style>
          <a:lnRef idx="1">
            <a:schemeClr val="dk1"/>
          </a:lnRef>
          <a:fillRef idx="0">
            <a:schemeClr val="dk1"/>
          </a:fillRef>
          <a:effectRef idx="0">
            <a:schemeClr val="dk1"/>
          </a:effectRef>
          <a:fontRef idx="minor">
            <a:schemeClr val="tx1"/>
          </a:fontRef>
        </p:style>
      </p:cxnSp>
      <p:sp>
        <p:nvSpPr>
          <p:cNvPr id="37" name="Subtitle 2">
            <a:extLst>
              <a:ext uri="{FF2B5EF4-FFF2-40B4-BE49-F238E27FC236}">
                <a16:creationId xmlns:a16="http://schemas.microsoft.com/office/drawing/2014/main" id="{A41B5CDD-C423-4588-AFB3-E7451EA1EF66}"/>
              </a:ext>
            </a:extLst>
          </p:cNvPr>
          <p:cNvSpPr txBox="1">
            <a:spLocks/>
          </p:cNvSpPr>
          <p:nvPr/>
        </p:nvSpPr>
        <p:spPr>
          <a:xfrm>
            <a:off x="0" y="945125"/>
            <a:ext cx="12365935" cy="781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Laws of physics are the same in all inertial reference frames</a:t>
            </a:r>
          </a:p>
        </p:txBody>
      </p:sp>
      <p:sp>
        <p:nvSpPr>
          <p:cNvPr id="38" name="Title 1">
            <a:extLst>
              <a:ext uri="{FF2B5EF4-FFF2-40B4-BE49-F238E27FC236}">
                <a16:creationId xmlns:a16="http://schemas.microsoft.com/office/drawing/2014/main" id="{AA222FA9-5447-420F-8724-BB1CC86A30D4}"/>
              </a:ext>
            </a:extLst>
          </p:cNvPr>
          <p:cNvSpPr txBox="1">
            <a:spLocks/>
          </p:cNvSpPr>
          <p:nvPr/>
        </p:nvSpPr>
        <p:spPr>
          <a:xfrm>
            <a:off x="27653" y="-251337"/>
            <a:ext cx="11478547"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rgbClr val="00B0F0"/>
                </a:solidFill>
              </a:rPr>
              <a:t>Special Relativity (attempt…)</a:t>
            </a:r>
            <a:endParaRPr lang="en-US" sz="72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9DABFE-533A-4ECE-8D3C-12BE326BF03B}"/>
                  </a:ext>
                </a:extLst>
              </p:cNvPr>
              <p:cNvSpPr txBox="1"/>
              <p:nvPr/>
            </p:nvSpPr>
            <p:spPr>
              <a:xfrm>
                <a:off x="283813" y="2704455"/>
                <a:ext cx="2912079" cy="923330"/>
              </a:xfrm>
              <a:prstGeom prst="rect">
                <a:avLst/>
              </a:prstGeom>
              <a:noFill/>
            </p:spPr>
            <p:txBody>
              <a:bodyPr wrap="none" rtlCol="0">
                <a:spAutoFit/>
              </a:bodyPr>
              <a:lstStyle/>
              <a:p>
                <a:r>
                  <a:rPr lang="en-US" sz="5400" dirty="0">
                    <a:solidFill>
                      <a:srgbClr val="00B050"/>
                    </a:solidFill>
                  </a:rPr>
                  <a:t>velocity </a:t>
                </a:r>
                <a14:m>
                  <m:oMath xmlns:m="http://schemas.openxmlformats.org/officeDocument/2006/math">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𝑣</m:t>
                        </m:r>
                      </m:e>
                    </m:acc>
                  </m:oMath>
                </a14:m>
                <a:endParaRPr lang="en-CA" sz="5400" dirty="0">
                  <a:solidFill>
                    <a:srgbClr val="00B050"/>
                  </a:solidFill>
                </a:endParaRPr>
              </a:p>
            </p:txBody>
          </p:sp>
        </mc:Choice>
        <mc:Fallback xmlns="">
          <p:sp>
            <p:nvSpPr>
              <p:cNvPr id="17" name="TextBox 16">
                <a:extLst>
                  <a:ext uri="{FF2B5EF4-FFF2-40B4-BE49-F238E27FC236}">
                    <a16:creationId xmlns:a16="http://schemas.microsoft.com/office/drawing/2014/main" id="{A19DABFE-533A-4ECE-8D3C-12BE326BF03B}"/>
                  </a:ext>
                </a:extLst>
              </p:cNvPr>
              <p:cNvSpPr txBox="1">
                <a:spLocks noRot="1" noChangeAspect="1" noMove="1" noResize="1" noEditPoints="1" noAdjustHandles="1" noChangeArrowheads="1" noChangeShapeType="1" noTextEdit="1"/>
              </p:cNvSpPr>
              <p:nvPr/>
            </p:nvSpPr>
            <p:spPr>
              <a:xfrm>
                <a:off x="283813" y="2704455"/>
                <a:ext cx="2912079" cy="923330"/>
              </a:xfrm>
              <a:prstGeom prst="rect">
                <a:avLst/>
              </a:prstGeom>
              <a:blipFill>
                <a:blip r:embed="rId6"/>
                <a:stretch>
                  <a:fillRect l="-11321"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7CDEB7C-D1F3-4814-BA16-D77C1CE4A60C}"/>
                  </a:ext>
                </a:extLst>
              </p:cNvPr>
              <p:cNvSpPr txBox="1"/>
              <p:nvPr/>
            </p:nvSpPr>
            <p:spPr>
              <a:xfrm>
                <a:off x="1543052" y="3832279"/>
                <a:ext cx="4059573" cy="923330"/>
              </a:xfrm>
              <a:prstGeom prst="rect">
                <a:avLst/>
              </a:prstGeom>
              <a:noFill/>
            </p:spPr>
            <p:txBody>
              <a:bodyPr wrap="none" rtlCol="0">
                <a:spAutoFit/>
              </a:bodyPr>
              <a:lstStyle/>
              <a:p>
                <a:r>
                  <a:rPr lang="en-US" sz="5400" dirty="0">
                    <a:solidFill>
                      <a:srgbClr val="7030A0"/>
                    </a:solidFill>
                  </a:rPr>
                  <a:t>momentum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𝑝</m:t>
                        </m:r>
                      </m:e>
                    </m:acc>
                  </m:oMath>
                </a14:m>
                <a:endParaRPr lang="en-CA" sz="5400" dirty="0">
                  <a:solidFill>
                    <a:srgbClr val="7030A0"/>
                  </a:solidFill>
                </a:endParaRPr>
              </a:p>
            </p:txBody>
          </p:sp>
        </mc:Choice>
        <mc:Fallback xmlns="">
          <p:sp>
            <p:nvSpPr>
              <p:cNvPr id="18" name="TextBox 17">
                <a:extLst>
                  <a:ext uri="{FF2B5EF4-FFF2-40B4-BE49-F238E27FC236}">
                    <a16:creationId xmlns:a16="http://schemas.microsoft.com/office/drawing/2014/main" id="{87CDEB7C-D1F3-4814-BA16-D77C1CE4A60C}"/>
                  </a:ext>
                </a:extLst>
              </p:cNvPr>
              <p:cNvSpPr txBox="1">
                <a:spLocks noRot="1" noChangeAspect="1" noMove="1" noResize="1" noEditPoints="1" noAdjustHandles="1" noChangeArrowheads="1" noChangeShapeType="1" noTextEdit="1"/>
              </p:cNvSpPr>
              <p:nvPr/>
            </p:nvSpPr>
            <p:spPr>
              <a:xfrm>
                <a:off x="1543052" y="3832279"/>
                <a:ext cx="4059573" cy="923330"/>
              </a:xfrm>
              <a:prstGeom prst="rect">
                <a:avLst/>
              </a:prstGeom>
              <a:blipFill>
                <a:blip r:embed="rId7"/>
                <a:stretch>
                  <a:fillRect l="-7958"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45FAA6-50D9-4271-A680-606B1AD6D8BB}"/>
                  </a:ext>
                </a:extLst>
              </p:cNvPr>
              <p:cNvSpPr txBox="1"/>
              <p:nvPr/>
            </p:nvSpPr>
            <p:spPr>
              <a:xfrm>
                <a:off x="452780" y="5259141"/>
                <a:ext cx="5031698" cy="923330"/>
              </a:xfrm>
              <a:prstGeom prst="rect">
                <a:avLst/>
              </a:prstGeom>
              <a:noFill/>
            </p:spPr>
            <p:txBody>
              <a:bodyPr wrap="none" rtlCol="0">
                <a:spAutoFit/>
              </a:bodyPr>
              <a:lstStyle/>
              <a:p>
                <a:r>
                  <a:rPr lang="en-US" sz="5400" dirty="0">
                    <a:solidFill>
                      <a:srgbClr val="F88F02"/>
                    </a:solidFill>
                  </a:rPr>
                  <a:t>kinetic energy </a:t>
                </a:r>
                <a14:m>
                  <m:oMath xmlns:m="http://schemas.openxmlformats.org/officeDocument/2006/math">
                    <m:sSub>
                      <m:sSubPr>
                        <m:ctrlPr>
                          <a:rPr lang="en-US" sz="5400" i="1">
                            <a:solidFill>
                              <a:srgbClr val="F88F02"/>
                            </a:solidFill>
                            <a:latin typeface="Cambria Math" panose="02040503050406030204" pitchFamily="18" charset="0"/>
                          </a:rPr>
                        </m:ctrlPr>
                      </m:sSubPr>
                      <m:e>
                        <m:r>
                          <a:rPr lang="en-US" sz="5400" i="1">
                            <a:solidFill>
                              <a:srgbClr val="F88F02"/>
                            </a:solidFill>
                            <a:latin typeface="Cambria Math" panose="02040503050406030204" pitchFamily="18" charset="0"/>
                          </a:rPr>
                          <m:t>𝐸</m:t>
                        </m:r>
                      </m:e>
                      <m:sub>
                        <m:r>
                          <a:rPr lang="en-US" sz="5400" i="1">
                            <a:solidFill>
                              <a:srgbClr val="F88F02"/>
                            </a:solidFill>
                            <a:latin typeface="Cambria Math" panose="02040503050406030204" pitchFamily="18" charset="0"/>
                          </a:rPr>
                          <m:t>𝑘</m:t>
                        </m:r>
                      </m:sub>
                    </m:sSub>
                  </m:oMath>
                </a14:m>
                <a:endParaRPr lang="en-CA" sz="5400" dirty="0">
                  <a:solidFill>
                    <a:srgbClr val="F88F02"/>
                  </a:solidFill>
                </a:endParaRPr>
              </a:p>
            </p:txBody>
          </p:sp>
        </mc:Choice>
        <mc:Fallback xmlns="">
          <p:sp>
            <p:nvSpPr>
              <p:cNvPr id="19" name="TextBox 18">
                <a:extLst>
                  <a:ext uri="{FF2B5EF4-FFF2-40B4-BE49-F238E27FC236}">
                    <a16:creationId xmlns:a16="http://schemas.microsoft.com/office/drawing/2014/main" id="{1F45FAA6-50D9-4271-A680-606B1AD6D8BB}"/>
                  </a:ext>
                </a:extLst>
              </p:cNvPr>
              <p:cNvSpPr txBox="1">
                <a:spLocks noRot="1" noChangeAspect="1" noMove="1" noResize="1" noEditPoints="1" noAdjustHandles="1" noChangeArrowheads="1" noChangeShapeType="1" noTextEdit="1"/>
              </p:cNvSpPr>
              <p:nvPr/>
            </p:nvSpPr>
            <p:spPr>
              <a:xfrm>
                <a:off x="452780" y="5259141"/>
                <a:ext cx="5031698" cy="923330"/>
              </a:xfrm>
              <a:prstGeom prst="rect">
                <a:avLst/>
              </a:prstGeom>
              <a:blipFill>
                <a:blip r:embed="rId8"/>
                <a:stretch>
                  <a:fillRect l="-6416"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34615F-02ED-418B-B198-9F94864856AA}"/>
                  </a:ext>
                </a:extLst>
              </p:cNvPr>
              <p:cNvSpPr txBox="1"/>
              <p:nvPr/>
            </p:nvSpPr>
            <p:spPr>
              <a:xfrm>
                <a:off x="8699964" y="2524733"/>
                <a:ext cx="3604961" cy="830997"/>
              </a:xfrm>
              <a:prstGeom prst="rect">
                <a:avLst/>
              </a:prstGeom>
              <a:noFill/>
            </p:spPr>
            <p:txBody>
              <a:bodyPr wrap="none" rtlCol="0">
                <a:spAutoFit/>
              </a:bodyPr>
              <a:lstStyle/>
              <a:p>
                <a:r>
                  <a:rPr lang="en-US" sz="4800" dirty="0">
                    <a:solidFill>
                      <a:srgbClr val="002060"/>
                    </a:solidFill>
                  </a:rPr>
                  <a:t>space/size </a:t>
                </a:r>
                <a14:m>
                  <m:oMath xmlns:m="http://schemas.openxmlformats.org/officeDocument/2006/math">
                    <m:r>
                      <m:rPr>
                        <m:sty m:val="p"/>
                      </m:rPr>
                      <a:rPr lang="en-US" sz="4800" b="0" i="0" smtClean="0">
                        <a:solidFill>
                          <a:srgbClr val="002060"/>
                        </a:solidFill>
                        <a:latin typeface="Cambria Math" panose="02040503050406030204" pitchFamily="18" charset="0"/>
                      </a:rPr>
                      <m:t>Δ</m:t>
                    </m:r>
                    <m:r>
                      <a:rPr lang="en-US" sz="4800" b="0" i="1" smtClean="0">
                        <a:solidFill>
                          <a:srgbClr val="002060"/>
                        </a:solidFill>
                        <a:latin typeface="Cambria Math" panose="02040503050406030204" pitchFamily="18" charset="0"/>
                      </a:rPr>
                      <m:t>𝑥</m:t>
                    </m:r>
                  </m:oMath>
                </a14:m>
                <a:endParaRPr lang="en-CA" sz="4800" dirty="0">
                  <a:solidFill>
                    <a:srgbClr val="002060"/>
                  </a:solidFill>
                </a:endParaRPr>
              </a:p>
            </p:txBody>
          </p:sp>
        </mc:Choice>
        <mc:Fallback xmlns="">
          <p:sp>
            <p:nvSpPr>
              <p:cNvPr id="15" name="TextBox 14">
                <a:extLst>
                  <a:ext uri="{FF2B5EF4-FFF2-40B4-BE49-F238E27FC236}">
                    <a16:creationId xmlns:a16="http://schemas.microsoft.com/office/drawing/2014/main" id="{CA34615F-02ED-418B-B198-9F94864856AA}"/>
                  </a:ext>
                </a:extLst>
              </p:cNvPr>
              <p:cNvSpPr txBox="1">
                <a:spLocks noRot="1" noChangeAspect="1" noMove="1" noResize="1" noEditPoints="1" noAdjustHandles="1" noChangeArrowheads="1" noChangeShapeType="1" noTextEdit="1"/>
              </p:cNvSpPr>
              <p:nvPr/>
            </p:nvSpPr>
            <p:spPr>
              <a:xfrm>
                <a:off x="8699964" y="2524733"/>
                <a:ext cx="3604961" cy="830997"/>
              </a:xfrm>
              <a:prstGeom prst="rect">
                <a:avLst/>
              </a:prstGeom>
              <a:blipFill>
                <a:blip r:embed="rId9"/>
                <a:stretch>
                  <a:fillRect l="-7601" t="-16176"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B993775-F1DF-4A07-A13E-94637288E272}"/>
                  </a:ext>
                </a:extLst>
              </p:cNvPr>
              <p:cNvSpPr txBox="1"/>
              <p:nvPr/>
            </p:nvSpPr>
            <p:spPr>
              <a:xfrm>
                <a:off x="6178034" y="2486633"/>
                <a:ext cx="2331985" cy="923330"/>
              </a:xfrm>
              <a:prstGeom prst="rect">
                <a:avLst/>
              </a:prstGeom>
              <a:noFill/>
            </p:spPr>
            <p:txBody>
              <a:bodyPr wrap="none" rtlCol="0">
                <a:spAutoFit/>
              </a:bodyPr>
              <a:lstStyle/>
              <a:p>
                <a:r>
                  <a:rPr lang="en-US" sz="5400" dirty="0">
                    <a:solidFill>
                      <a:schemeClr val="accent6">
                        <a:lumMod val="50000"/>
                      </a:schemeClr>
                    </a:solidFill>
                  </a:rPr>
                  <a:t>time </a:t>
                </a:r>
                <a14:m>
                  <m:oMath xmlns:m="http://schemas.openxmlformats.org/officeDocument/2006/math">
                    <m:r>
                      <m:rPr>
                        <m:sty m:val="p"/>
                      </m:rPr>
                      <a:rPr lang="en-US" sz="5400" b="0" i="0" smtClean="0">
                        <a:solidFill>
                          <a:schemeClr val="accent6">
                            <a:lumMod val="50000"/>
                          </a:schemeClr>
                        </a:solidFill>
                        <a:latin typeface="Cambria Math" panose="02040503050406030204" pitchFamily="18" charset="0"/>
                      </a:rPr>
                      <m:t>Δ</m:t>
                    </m:r>
                    <m:r>
                      <a:rPr lang="en-US" sz="5400" b="0" i="1" smtClean="0">
                        <a:solidFill>
                          <a:schemeClr val="accent6">
                            <a:lumMod val="50000"/>
                          </a:schemeClr>
                        </a:solidFill>
                        <a:latin typeface="Cambria Math" panose="02040503050406030204" pitchFamily="18" charset="0"/>
                      </a:rPr>
                      <m:t>𝑡</m:t>
                    </m:r>
                  </m:oMath>
                </a14:m>
                <a:endParaRPr lang="en-CA" sz="5400" dirty="0">
                  <a:solidFill>
                    <a:schemeClr val="accent6">
                      <a:lumMod val="50000"/>
                    </a:schemeClr>
                  </a:solidFill>
                </a:endParaRPr>
              </a:p>
            </p:txBody>
          </p:sp>
        </mc:Choice>
        <mc:Fallback xmlns="">
          <p:sp>
            <p:nvSpPr>
              <p:cNvPr id="16" name="TextBox 15">
                <a:extLst>
                  <a:ext uri="{FF2B5EF4-FFF2-40B4-BE49-F238E27FC236}">
                    <a16:creationId xmlns:a16="http://schemas.microsoft.com/office/drawing/2014/main" id="{2B993775-F1DF-4A07-A13E-94637288E272}"/>
                  </a:ext>
                </a:extLst>
              </p:cNvPr>
              <p:cNvSpPr txBox="1">
                <a:spLocks noRot="1" noChangeAspect="1" noMove="1" noResize="1" noEditPoints="1" noAdjustHandles="1" noChangeArrowheads="1" noChangeShapeType="1" noTextEdit="1"/>
              </p:cNvSpPr>
              <p:nvPr/>
            </p:nvSpPr>
            <p:spPr>
              <a:xfrm>
                <a:off x="6178034" y="2486633"/>
                <a:ext cx="2331985" cy="923330"/>
              </a:xfrm>
              <a:prstGeom prst="rect">
                <a:avLst/>
              </a:prstGeom>
              <a:blipFill>
                <a:blip r:embed="rId10"/>
                <a:stretch>
                  <a:fillRect l="-13838" t="-17881" b="-40397"/>
                </a:stretch>
              </a:blipFill>
            </p:spPr>
            <p:txBody>
              <a:bodyPr/>
              <a:lstStyle/>
              <a:p>
                <a:r>
                  <a:rPr lang="en-CA">
                    <a:noFill/>
                  </a:rPr>
                  <a:t> </a:t>
                </a:r>
              </a:p>
            </p:txBody>
          </p:sp>
        </mc:Fallback>
      </mc:AlternateContent>
      <p:cxnSp>
        <p:nvCxnSpPr>
          <p:cNvPr id="5" name="Straight Connector 4">
            <a:extLst>
              <a:ext uri="{FF2B5EF4-FFF2-40B4-BE49-F238E27FC236}">
                <a16:creationId xmlns:a16="http://schemas.microsoft.com/office/drawing/2014/main" id="{748EF566-65B6-4549-8977-423366C8AE69}"/>
              </a:ext>
            </a:extLst>
          </p:cNvPr>
          <p:cNvCxnSpPr>
            <a:cxnSpLocks/>
          </p:cNvCxnSpPr>
          <p:nvPr/>
        </p:nvCxnSpPr>
        <p:spPr>
          <a:xfrm>
            <a:off x="6381750" y="4038600"/>
            <a:ext cx="5600700" cy="0"/>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2152F61-D262-43C8-93A1-3AC61889C551}"/>
                  </a:ext>
                </a:extLst>
              </p:cNvPr>
              <p:cNvSpPr txBox="1"/>
              <p:nvPr/>
            </p:nvSpPr>
            <p:spPr>
              <a:xfrm>
                <a:off x="6791112" y="4952565"/>
                <a:ext cx="4461414" cy="769441"/>
              </a:xfrm>
              <a:prstGeom prst="rect">
                <a:avLst/>
              </a:prstGeom>
              <a:noFill/>
              <a:ln>
                <a:solidFill>
                  <a:schemeClr val="bg1"/>
                </a:solidFill>
              </a:ln>
              <a:effectLst>
                <a:glow rad="228600">
                  <a:srgbClr val="FFCF01">
                    <a:alpha val="40000"/>
                  </a:srgbClr>
                </a:glo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𝑐</m:t>
                      </m:r>
                      <m:r>
                        <a:rPr lang="en-US" sz="4400" b="0" i="1" smtClean="0">
                          <a:solidFill>
                            <a:schemeClr val="tx1"/>
                          </a:solidFill>
                          <a:latin typeface="Cambria Math" panose="02040503050406030204" pitchFamily="18" charset="0"/>
                        </a:rPr>
                        <m:t>=3×</m:t>
                      </m:r>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10</m:t>
                          </m:r>
                        </m:e>
                        <m:sup>
                          <m:r>
                            <a:rPr lang="en-US" sz="4400" b="0" i="1" smtClean="0">
                              <a:solidFill>
                                <a:schemeClr val="tx1"/>
                              </a:solidFill>
                              <a:latin typeface="Cambria Math" panose="02040503050406030204" pitchFamily="18" charset="0"/>
                            </a:rPr>
                            <m:t>8</m:t>
                          </m:r>
                        </m:sup>
                      </m:sSup>
                      <m:r>
                        <a:rPr lang="en-US" sz="4400" b="0" i="1" smtClean="0">
                          <a:solidFill>
                            <a:schemeClr val="tx1"/>
                          </a:solidFill>
                          <a:latin typeface="Cambria Math" panose="02040503050406030204" pitchFamily="18" charset="0"/>
                        </a:rPr>
                        <m:t>  </m:t>
                      </m:r>
                      <m:r>
                        <a:rPr lang="en-US" sz="4400" b="0" i="1" smtClean="0">
                          <a:solidFill>
                            <a:schemeClr val="tx1"/>
                          </a:solidFill>
                          <a:latin typeface="Cambria Math" panose="02040503050406030204" pitchFamily="18" charset="0"/>
                        </a:rPr>
                        <m:t>𝑚</m:t>
                      </m:r>
                      <m:r>
                        <a:rPr lang="en-US" sz="4400" b="0" i="1" smtClean="0">
                          <a:solidFill>
                            <a:schemeClr val="tx1"/>
                          </a:solidFill>
                          <a:latin typeface="Cambria Math" panose="02040503050406030204" pitchFamily="18" charset="0"/>
                        </a:rPr>
                        <m:t>/</m:t>
                      </m:r>
                      <m:r>
                        <a:rPr lang="en-US" sz="4400" b="0" i="1" smtClean="0">
                          <a:solidFill>
                            <a:schemeClr val="tx1"/>
                          </a:solidFill>
                          <a:latin typeface="Cambria Math" panose="02040503050406030204" pitchFamily="18" charset="0"/>
                        </a:rPr>
                        <m:t>𝑠</m:t>
                      </m:r>
                    </m:oMath>
                  </m:oMathPara>
                </a14:m>
                <a:endParaRPr lang="en-CA" sz="4400" dirty="0">
                  <a:solidFill>
                    <a:schemeClr val="tx1"/>
                  </a:solidFill>
                </a:endParaRPr>
              </a:p>
            </p:txBody>
          </p:sp>
        </mc:Choice>
        <mc:Fallback xmlns="">
          <p:sp>
            <p:nvSpPr>
              <p:cNvPr id="24" name="TextBox 23">
                <a:extLst>
                  <a:ext uri="{FF2B5EF4-FFF2-40B4-BE49-F238E27FC236}">
                    <a16:creationId xmlns:a16="http://schemas.microsoft.com/office/drawing/2014/main" id="{A2152F61-D262-43C8-93A1-3AC61889C551}"/>
                  </a:ext>
                </a:extLst>
              </p:cNvPr>
              <p:cNvSpPr txBox="1">
                <a:spLocks noRot="1" noChangeAspect="1" noMove="1" noResize="1" noEditPoints="1" noAdjustHandles="1" noChangeArrowheads="1" noChangeShapeType="1" noTextEdit="1"/>
              </p:cNvSpPr>
              <p:nvPr/>
            </p:nvSpPr>
            <p:spPr>
              <a:xfrm>
                <a:off x="6791112" y="4952565"/>
                <a:ext cx="4461414" cy="769441"/>
              </a:xfrm>
              <a:prstGeom prst="rect">
                <a:avLst/>
              </a:prstGeom>
              <a:blipFill>
                <a:blip r:embed="rId12"/>
                <a:stretch>
                  <a:fillRect/>
                </a:stretch>
              </a:blipFill>
              <a:ln>
                <a:solidFill>
                  <a:schemeClr val="bg1"/>
                </a:solidFill>
              </a:ln>
              <a:effectLst>
                <a:glow rad="228600">
                  <a:srgbClr val="FFCF01">
                    <a:alpha val="40000"/>
                  </a:srgbClr>
                </a:glow>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7A0DA4D-66FA-4CAC-8580-A3B12D7D9651}"/>
                  </a:ext>
                </a:extLst>
              </p:cNvPr>
              <p:cNvSpPr txBox="1"/>
              <p:nvPr/>
            </p:nvSpPr>
            <p:spPr>
              <a:xfrm>
                <a:off x="8734212" y="5886015"/>
                <a:ext cx="3613040" cy="843244"/>
              </a:xfrm>
              <a:prstGeom prst="rect">
                <a:avLst/>
              </a:prstGeom>
              <a:noFill/>
            </p:spPr>
            <p:txBody>
              <a:bodyPr wrap="none" rtlCol="0">
                <a:spAutoFit/>
              </a:bodyPr>
              <a:lstStyle/>
              <a:p>
                <a14:m>
                  <m:oMath xmlns:m="http://schemas.openxmlformats.org/officeDocument/2006/math">
                    <m:sSub>
                      <m:sSubPr>
                        <m:ctrlPr>
                          <a:rPr lang="en-US" sz="3600" i="1">
                            <a:solidFill>
                              <a:srgbClr val="0070C0"/>
                            </a:solidFill>
                            <a:latin typeface="Cambria Math" panose="02040503050406030204" pitchFamily="18" charset="0"/>
                          </a:rPr>
                        </m:ctrlPr>
                      </m:sSubPr>
                      <m:e>
                        <m:acc>
                          <m:accPr>
                            <m:chr m:val="⃗"/>
                            <m:ctrlPr>
                              <a:rPr lang="en-US" sz="3600" i="1">
                                <a:solidFill>
                                  <a:srgbClr val="0070C0"/>
                                </a:solidFill>
                                <a:latin typeface="Cambria Math" panose="02040503050406030204" pitchFamily="18" charset="0"/>
                              </a:rPr>
                            </m:ctrlPr>
                          </m:accPr>
                          <m:e>
                            <m:r>
                              <a:rPr lang="en-US" sz="3600" i="1">
                                <a:solidFill>
                                  <a:srgbClr val="0070C0"/>
                                </a:solidFill>
                                <a:latin typeface="Cambria Math" panose="02040503050406030204" pitchFamily="18" charset="0"/>
                              </a:rPr>
                              <m:t>𝐹</m:t>
                            </m:r>
                          </m:e>
                        </m:acc>
                      </m:e>
                      <m:sub>
                        <m:r>
                          <a:rPr lang="en-US" sz="3600" i="1">
                            <a:solidFill>
                              <a:srgbClr val="0070C0"/>
                            </a:solidFill>
                            <a:latin typeface="Cambria Math" panose="02040503050406030204" pitchFamily="18" charset="0"/>
                          </a:rPr>
                          <m:t>𝐺</m:t>
                        </m:r>
                      </m:sub>
                    </m:sSub>
                    <m:r>
                      <a:rPr lang="en-US" sz="3600" i="1">
                        <a:solidFill>
                          <a:srgbClr val="0070C0"/>
                        </a:solidFill>
                        <a:latin typeface="Cambria Math" panose="02040503050406030204" pitchFamily="18" charset="0"/>
                      </a:rPr>
                      <m:t>=</m:t>
                    </m:r>
                    <m:r>
                      <a:rPr lang="en-US" sz="3600" i="1">
                        <a:solidFill>
                          <a:srgbClr val="0070C0"/>
                        </a:solidFill>
                        <a:latin typeface="Cambria Math" panose="02040503050406030204" pitchFamily="18" charset="0"/>
                      </a:rPr>
                      <m:t>𝐺</m:t>
                    </m:r>
                    <m:f>
                      <m:fPr>
                        <m:ctrlPr>
                          <a:rPr lang="en-US" sz="3600" i="1">
                            <a:solidFill>
                              <a:srgbClr val="0070C0"/>
                            </a:solidFill>
                            <a:latin typeface="Cambria Math" panose="02040503050406030204" pitchFamily="18" charset="0"/>
                          </a:rPr>
                        </m:ctrlPr>
                      </m:fPr>
                      <m:num>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𝑚</m:t>
                            </m:r>
                          </m:e>
                          <m:sub>
                            <m:r>
                              <a:rPr lang="en-US" sz="3600" i="1">
                                <a:solidFill>
                                  <a:srgbClr val="0070C0"/>
                                </a:solidFill>
                                <a:latin typeface="Cambria Math" panose="02040503050406030204" pitchFamily="18" charset="0"/>
                              </a:rPr>
                              <m:t>1</m:t>
                            </m:r>
                          </m:sub>
                        </m:sSub>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𝑚</m:t>
                            </m:r>
                          </m:e>
                          <m:sub>
                            <m:r>
                              <a:rPr lang="en-US" sz="3600" i="1">
                                <a:solidFill>
                                  <a:srgbClr val="0070C0"/>
                                </a:solidFill>
                                <a:latin typeface="Cambria Math" panose="02040503050406030204" pitchFamily="18" charset="0"/>
                              </a:rPr>
                              <m:t>2</m:t>
                            </m:r>
                          </m:sub>
                        </m:sSub>
                      </m:num>
                      <m:den>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𝑟</m:t>
                            </m:r>
                          </m:e>
                          <m:sup>
                            <m:r>
                              <a:rPr lang="en-US" sz="3600" i="1">
                                <a:solidFill>
                                  <a:srgbClr val="0070C0"/>
                                </a:solidFill>
                                <a:latin typeface="Cambria Math" panose="02040503050406030204" pitchFamily="18" charset="0"/>
                              </a:rPr>
                              <m:t>2</m:t>
                            </m:r>
                          </m:sup>
                        </m:sSup>
                      </m:den>
                    </m:f>
                  </m:oMath>
                </a14:m>
                <a:r>
                  <a:rPr lang="en-US" sz="3600" dirty="0">
                    <a:solidFill>
                      <a:srgbClr val="0070C0"/>
                    </a:solidFill>
                  </a:rPr>
                  <a:t> </a:t>
                </a:r>
                <a14:m>
                  <m:oMath xmlns:m="http://schemas.openxmlformats.org/officeDocument/2006/math">
                    <m:r>
                      <a:rPr lang="en-US" sz="2400" i="1">
                        <a:solidFill>
                          <a:srgbClr val="0070C0"/>
                        </a:solidFill>
                        <a:latin typeface="Cambria Math" panose="02040503050406030204" pitchFamily="18" charset="0"/>
                      </a:rPr>
                      <m:t>(−</m:t>
                    </m:r>
                    <m:acc>
                      <m:accPr>
                        <m:chr m:val="̂"/>
                        <m:ctrlPr>
                          <a:rPr lang="en-US" sz="2400" i="1">
                            <a:solidFill>
                              <a:srgbClr val="0070C0"/>
                            </a:solidFill>
                            <a:latin typeface="Cambria Math" panose="02040503050406030204" pitchFamily="18" charset="0"/>
                          </a:rPr>
                        </m:ctrlPr>
                      </m:accPr>
                      <m:e>
                        <m:r>
                          <a:rPr lang="en-US" sz="2400" i="1">
                            <a:solidFill>
                              <a:srgbClr val="0070C0"/>
                            </a:solidFill>
                            <a:latin typeface="Cambria Math" panose="02040503050406030204" pitchFamily="18" charset="0"/>
                          </a:rPr>
                          <m:t>𝑟</m:t>
                        </m:r>
                      </m:e>
                    </m:acc>
                    <m:r>
                      <a:rPr lang="en-US" sz="2400" i="1">
                        <a:solidFill>
                          <a:srgbClr val="0070C0"/>
                        </a:solidFill>
                        <a:latin typeface="Cambria Math" panose="02040503050406030204" pitchFamily="18" charset="0"/>
                      </a:rPr>
                      <m:t>)</m:t>
                    </m:r>
                  </m:oMath>
                </a14:m>
                <a:r>
                  <a:rPr lang="en-CA" sz="3600" dirty="0">
                    <a:solidFill>
                      <a:srgbClr val="0070C0"/>
                    </a:solidFill>
                  </a:rPr>
                  <a:t> </a:t>
                </a:r>
              </a:p>
            </p:txBody>
          </p:sp>
        </mc:Choice>
        <mc:Fallback xmlns="">
          <p:sp>
            <p:nvSpPr>
              <p:cNvPr id="23" name="TextBox 22">
                <a:extLst>
                  <a:ext uri="{FF2B5EF4-FFF2-40B4-BE49-F238E27FC236}">
                    <a16:creationId xmlns:a16="http://schemas.microsoft.com/office/drawing/2014/main" id="{87A0DA4D-66FA-4CAC-8580-A3B12D7D9651}"/>
                  </a:ext>
                </a:extLst>
              </p:cNvPr>
              <p:cNvSpPr txBox="1">
                <a:spLocks noRot="1" noChangeAspect="1" noMove="1" noResize="1" noEditPoints="1" noAdjustHandles="1" noChangeArrowheads="1" noChangeShapeType="1" noTextEdit="1"/>
              </p:cNvSpPr>
              <p:nvPr/>
            </p:nvSpPr>
            <p:spPr>
              <a:xfrm>
                <a:off x="8734212" y="5886015"/>
                <a:ext cx="3613040" cy="843244"/>
              </a:xfrm>
              <a:prstGeom prst="rect">
                <a:avLst/>
              </a:prstGeom>
              <a:blipFill>
                <a:blip r:embed="rId14"/>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208457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69">
        <p159:morph option="byObject"/>
      </p:transition>
    </mc:Choice>
    <mc:Fallback xmlns="">
      <p:transition spd="slow" advTm="106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630F89-278A-4E68-BFBF-D207A44200CF}"/>
              </a:ext>
            </a:extLst>
          </p:cNvPr>
          <p:cNvSpPr txBox="1"/>
          <p:nvPr/>
        </p:nvSpPr>
        <p:spPr>
          <a:xfrm>
            <a:off x="201477" y="1714813"/>
            <a:ext cx="5887446" cy="830997"/>
          </a:xfrm>
          <a:prstGeom prst="rect">
            <a:avLst/>
          </a:prstGeom>
          <a:noFill/>
        </p:spPr>
        <p:txBody>
          <a:bodyPr wrap="none" rtlCol="0">
            <a:spAutoFit/>
          </a:bodyPr>
          <a:lstStyle/>
          <a:p>
            <a:r>
              <a:rPr lang="en-US" sz="4800" dirty="0"/>
              <a:t>Things we disagree on:</a:t>
            </a:r>
            <a:endParaRPr lang="en-CA" sz="4800" dirty="0"/>
          </a:p>
        </p:txBody>
      </p:sp>
      <p:sp>
        <p:nvSpPr>
          <p:cNvPr id="12" name="TextBox 11">
            <a:extLst>
              <a:ext uri="{FF2B5EF4-FFF2-40B4-BE49-F238E27FC236}">
                <a16:creationId xmlns:a16="http://schemas.microsoft.com/office/drawing/2014/main" id="{F36A790D-29BF-4A61-B9CE-280F38B15C91}"/>
              </a:ext>
            </a:extLst>
          </p:cNvPr>
          <p:cNvSpPr txBox="1"/>
          <p:nvPr/>
        </p:nvSpPr>
        <p:spPr>
          <a:xfrm>
            <a:off x="6708182" y="1712231"/>
            <a:ext cx="5182124" cy="830997"/>
          </a:xfrm>
          <a:prstGeom prst="rect">
            <a:avLst/>
          </a:prstGeom>
          <a:noFill/>
        </p:spPr>
        <p:txBody>
          <a:bodyPr wrap="none" rtlCol="0">
            <a:spAutoFit/>
          </a:bodyPr>
          <a:lstStyle/>
          <a:p>
            <a:r>
              <a:rPr lang="en-US" sz="4800" dirty="0"/>
              <a:t>Things we agree on:</a:t>
            </a:r>
            <a:endParaRPr lang="en-CA" sz="4800" dirty="0"/>
          </a:p>
        </p:txBody>
      </p:sp>
      <p:cxnSp>
        <p:nvCxnSpPr>
          <p:cNvPr id="8" name="Straight Connector 7">
            <a:extLst>
              <a:ext uri="{FF2B5EF4-FFF2-40B4-BE49-F238E27FC236}">
                <a16:creationId xmlns:a16="http://schemas.microsoft.com/office/drawing/2014/main" id="{277FA352-446E-4B40-88EF-0E737194C546}"/>
              </a:ext>
            </a:extLst>
          </p:cNvPr>
          <p:cNvCxnSpPr>
            <a:cxnSpLocks/>
          </p:cNvCxnSpPr>
          <p:nvPr/>
        </p:nvCxnSpPr>
        <p:spPr>
          <a:xfrm>
            <a:off x="6090834" y="1651819"/>
            <a:ext cx="0" cy="5206181"/>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15936C-3181-402D-A955-4D66527AC1A4}"/>
                  </a:ext>
                </a:extLst>
              </p:cNvPr>
              <p:cNvSpPr txBox="1"/>
              <p:nvPr/>
            </p:nvSpPr>
            <p:spPr>
              <a:xfrm>
                <a:off x="6158284" y="5823063"/>
                <a:ext cx="2411686" cy="920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𝐹</m:t>
                          </m:r>
                        </m:e>
                      </m:acc>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𝑚</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𝑎</m:t>
                          </m:r>
                        </m:e>
                      </m:acc>
                    </m:oMath>
                  </m:oMathPara>
                </a14:m>
                <a:endParaRPr lang="en-CA" sz="4800" dirty="0">
                  <a:solidFill>
                    <a:srgbClr val="FF0000"/>
                  </a:solidFill>
                </a:endParaRPr>
              </a:p>
            </p:txBody>
          </p:sp>
        </mc:Choice>
        <mc:Fallback xmlns="">
          <p:sp>
            <p:nvSpPr>
              <p:cNvPr id="27" name="TextBox 26">
                <a:extLst>
                  <a:ext uri="{FF2B5EF4-FFF2-40B4-BE49-F238E27FC236}">
                    <a16:creationId xmlns:a16="http://schemas.microsoft.com/office/drawing/2014/main" id="{A315936C-3181-402D-A955-4D66527AC1A4}"/>
                  </a:ext>
                </a:extLst>
              </p:cNvPr>
              <p:cNvSpPr txBox="1">
                <a:spLocks noRot="1" noChangeAspect="1" noMove="1" noResize="1" noEditPoints="1" noAdjustHandles="1" noChangeArrowheads="1" noChangeShapeType="1" noTextEdit="1"/>
              </p:cNvSpPr>
              <p:nvPr/>
            </p:nvSpPr>
            <p:spPr>
              <a:xfrm>
                <a:off x="6158284" y="5823063"/>
                <a:ext cx="2411686" cy="920637"/>
              </a:xfrm>
              <a:prstGeom prst="rect">
                <a:avLst/>
              </a:prstGeom>
              <a:blipFill>
                <a:blip r:embed="rId6"/>
                <a:stretch>
                  <a:fillRect/>
                </a:stretch>
              </a:blipFill>
            </p:spPr>
            <p:txBody>
              <a:bodyPr/>
              <a:lstStyle/>
              <a:p>
                <a:r>
                  <a:rPr lang="en-CA">
                    <a:noFill/>
                  </a:rPr>
                  <a:t> </a:t>
                </a:r>
              </a:p>
            </p:txBody>
          </p:sp>
        </mc:Fallback>
      </mc:AlternateContent>
      <p:sp>
        <p:nvSpPr>
          <p:cNvPr id="29" name="TextBox 28">
            <a:extLst>
              <a:ext uri="{FF2B5EF4-FFF2-40B4-BE49-F238E27FC236}">
                <a16:creationId xmlns:a16="http://schemas.microsoft.com/office/drawing/2014/main" id="{2CC17ECE-363C-4449-90F6-B7D8440AC25B}"/>
              </a:ext>
            </a:extLst>
          </p:cNvPr>
          <p:cNvSpPr txBox="1"/>
          <p:nvPr/>
        </p:nvSpPr>
        <p:spPr>
          <a:xfrm>
            <a:off x="6780191" y="4035224"/>
            <a:ext cx="4574201" cy="923330"/>
          </a:xfrm>
          <a:prstGeom prst="rect">
            <a:avLst/>
          </a:prstGeom>
          <a:noFill/>
        </p:spPr>
        <p:txBody>
          <a:bodyPr wrap="none" rtlCol="0">
            <a:spAutoFit/>
          </a:bodyPr>
          <a:lstStyle/>
          <a:p>
            <a:r>
              <a:rPr lang="en-US" sz="5400" b="1" dirty="0">
                <a:solidFill>
                  <a:srgbClr val="7030A0"/>
                </a:solidFill>
              </a:rPr>
              <a:t>Laws of physics</a:t>
            </a:r>
            <a:endParaRPr lang="en-CA" sz="5400" b="1" dirty="0">
              <a:solidFill>
                <a:srgbClr val="7030A0"/>
              </a:solidFill>
            </a:endParaRPr>
          </a:p>
        </p:txBody>
      </p:sp>
      <p:sp>
        <p:nvSpPr>
          <p:cNvPr id="25" name="Title 1">
            <a:extLst>
              <a:ext uri="{FF2B5EF4-FFF2-40B4-BE49-F238E27FC236}">
                <a16:creationId xmlns:a16="http://schemas.microsoft.com/office/drawing/2014/main" id="{A58D483D-250B-45A9-BB23-59164087A0C1}"/>
              </a:ext>
            </a:extLst>
          </p:cNvPr>
          <p:cNvSpPr txBox="1">
            <a:spLocks/>
          </p:cNvSpPr>
          <p:nvPr/>
        </p:nvSpPr>
        <p:spPr>
          <a:xfrm>
            <a:off x="0" y="0"/>
            <a:ext cx="13155562"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dirty="0"/>
          </a:p>
        </p:txBody>
      </p:sp>
      <p:cxnSp>
        <p:nvCxnSpPr>
          <p:cNvPr id="26" name="Straight Connector 25">
            <a:extLst>
              <a:ext uri="{FF2B5EF4-FFF2-40B4-BE49-F238E27FC236}">
                <a16:creationId xmlns:a16="http://schemas.microsoft.com/office/drawing/2014/main" id="{EBE01F70-C1F2-4097-BBC3-D63301A48E78}"/>
              </a:ext>
            </a:extLst>
          </p:cNvPr>
          <p:cNvCxnSpPr>
            <a:cxnSpLocks/>
          </p:cNvCxnSpPr>
          <p:nvPr/>
        </p:nvCxnSpPr>
        <p:spPr>
          <a:xfrm>
            <a:off x="0" y="1655090"/>
            <a:ext cx="12192000" cy="0"/>
          </a:xfrm>
          <a:prstGeom prst="line">
            <a:avLst/>
          </a:prstGeom>
          <a:ln w="57150"/>
        </p:spPr>
        <p:style>
          <a:lnRef idx="1">
            <a:schemeClr val="dk1"/>
          </a:lnRef>
          <a:fillRef idx="0">
            <a:schemeClr val="dk1"/>
          </a:fillRef>
          <a:effectRef idx="0">
            <a:schemeClr val="dk1"/>
          </a:effectRef>
          <a:fontRef idx="minor">
            <a:schemeClr val="tx1"/>
          </a:fontRef>
        </p:style>
      </p:cxnSp>
      <p:sp>
        <p:nvSpPr>
          <p:cNvPr id="37" name="Subtitle 2">
            <a:extLst>
              <a:ext uri="{FF2B5EF4-FFF2-40B4-BE49-F238E27FC236}">
                <a16:creationId xmlns:a16="http://schemas.microsoft.com/office/drawing/2014/main" id="{A41B5CDD-C423-4588-AFB3-E7451EA1EF66}"/>
              </a:ext>
            </a:extLst>
          </p:cNvPr>
          <p:cNvSpPr txBox="1">
            <a:spLocks/>
          </p:cNvSpPr>
          <p:nvPr/>
        </p:nvSpPr>
        <p:spPr>
          <a:xfrm>
            <a:off x="0" y="945125"/>
            <a:ext cx="12365935" cy="781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Laws of physics are the same in all inertial reference frames</a:t>
            </a:r>
          </a:p>
        </p:txBody>
      </p:sp>
      <p:sp>
        <p:nvSpPr>
          <p:cNvPr id="38" name="Title 1">
            <a:extLst>
              <a:ext uri="{FF2B5EF4-FFF2-40B4-BE49-F238E27FC236}">
                <a16:creationId xmlns:a16="http://schemas.microsoft.com/office/drawing/2014/main" id="{AA222FA9-5447-420F-8724-BB1CC86A30D4}"/>
              </a:ext>
            </a:extLst>
          </p:cNvPr>
          <p:cNvSpPr txBox="1">
            <a:spLocks/>
          </p:cNvSpPr>
          <p:nvPr/>
        </p:nvSpPr>
        <p:spPr>
          <a:xfrm>
            <a:off x="27653" y="-251337"/>
            <a:ext cx="11478547"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rgbClr val="00B0F0"/>
                </a:solidFill>
              </a:rPr>
              <a:t>Special Relativity (attempt…)</a:t>
            </a:r>
            <a:endParaRPr lang="en-US" sz="72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9DABFE-533A-4ECE-8D3C-12BE326BF03B}"/>
                  </a:ext>
                </a:extLst>
              </p:cNvPr>
              <p:cNvSpPr txBox="1"/>
              <p:nvPr/>
            </p:nvSpPr>
            <p:spPr>
              <a:xfrm>
                <a:off x="283813" y="4209405"/>
                <a:ext cx="2912079" cy="923330"/>
              </a:xfrm>
              <a:prstGeom prst="rect">
                <a:avLst/>
              </a:prstGeom>
              <a:noFill/>
            </p:spPr>
            <p:txBody>
              <a:bodyPr wrap="none" rtlCol="0">
                <a:spAutoFit/>
              </a:bodyPr>
              <a:lstStyle/>
              <a:p>
                <a:r>
                  <a:rPr lang="en-US" sz="5400" dirty="0">
                    <a:solidFill>
                      <a:srgbClr val="00B050"/>
                    </a:solidFill>
                  </a:rPr>
                  <a:t>velocity </a:t>
                </a:r>
                <a14:m>
                  <m:oMath xmlns:m="http://schemas.openxmlformats.org/officeDocument/2006/math">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𝑣</m:t>
                        </m:r>
                      </m:e>
                    </m:acc>
                  </m:oMath>
                </a14:m>
                <a:endParaRPr lang="en-CA" sz="5400" dirty="0">
                  <a:solidFill>
                    <a:srgbClr val="00B050"/>
                  </a:solidFill>
                </a:endParaRPr>
              </a:p>
            </p:txBody>
          </p:sp>
        </mc:Choice>
        <mc:Fallback xmlns="">
          <p:sp>
            <p:nvSpPr>
              <p:cNvPr id="17" name="TextBox 16">
                <a:extLst>
                  <a:ext uri="{FF2B5EF4-FFF2-40B4-BE49-F238E27FC236}">
                    <a16:creationId xmlns:a16="http://schemas.microsoft.com/office/drawing/2014/main" id="{A19DABFE-533A-4ECE-8D3C-12BE326BF03B}"/>
                  </a:ext>
                </a:extLst>
              </p:cNvPr>
              <p:cNvSpPr txBox="1">
                <a:spLocks noRot="1" noChangeAspect="1" noMove="1" noResize="1" noEditPoints="1" noAdjustHandles="1" noChangeArrowheads="1" noChangeShapeType="1" noTextEdit="1"/>
              </p:cNvSpPr>
              <p:nvPr/>
            </p:nvSpPr>
            <p:spPr>
              <a:xfrm>
                <a:off x="283813" y="4209405"/>
                <a:ext cx="2912079" cy="923330"/>
              </a:xfrm>
              <a:prstGeom prst="rect">
                <a:avLst/>
              </a:prstGeom>
              <a:blipFill>
                <a:blip r:embed="rId7"/>
                <a:stretch>
                  <a:fillRect l="-11321"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7CDEB7C-D1F3-4814-BA16-D77C1CE4A60C}"/>
                  </a:ext>
                </a:extLst>
              </p:cNvPr>
              <p:cNvSpPr txBox="1"/>
              <p:nvPr/>
            </p:nvSpPr>
            <p:spPr>
              <a:xfrm>
                <a:off x="1543052" y="5032429"/>
                <a:ext cx="4059573" cy="923330"/>
              </a:xfrm>
              <a:prstGeom prst="rect">
                <a:avLst/>
              </a:prstGeom>
              <a:noFill/>
            </p:spPr>
            <p:txBody>
              <a:bodyPr wrap="none" rtlCol="0">
                <a:spAutoFit/>
              </a:bodyPr>
              <a:lstStyle/>
              <a:p>
                <a:r>
                  <a:rPr lang="en-US" sz="5400" dirty="0">
                    <a:solidFill>
                      <a:srgbClr val="7030A0"/>
                    </a:solidFill>
                  </a:rPr>
                  <a:t>momentum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𝑝</m:t>
                        </m:r>
                      </m:e>
                    </m:acc>
                  </m:oMath>
                </a14:m>
                <a:endParaRPr lang="en-CA" sz="5400" dirty="0">
                  <a:solidFill>
                    <a:srgbClr val="7030A0"/>
                  </a:solidFill>
                </a:endParaRPr>
              </a:p>
            </p:txBody>
          </p:sp>
        </mc:Choice>
        <mc:Fallback xmlns="">
          <p:sp>
            <p:nvSpPr>
              <p:cNvPr id="18" name="TextBox 17">
                <a:extLst>
                  <a:ext uri="{FF2B5EF4-FFF2-40B4-BE49-F238E27FC236}">
                    <a16:creationId xmlns:a16="http://schemas.microsoft.com/office/drawing/2014/main" id="{87CDEB7C-D1F3-4814-BA16-D77C1CE4A60C}"/>
                  </a:ext>
                </a:extLst>
              </p:cNvPr>
              <p:cNvSpPr txBox="1">
                <a:spLocks noRot="1" noChangeAspect="1" noMove="1" noResize="1" noEditPoints="1" noAdjustHandles="1" noChangeArrowheads="1" noChangeShapeType="1" noTextEdit="1"/>
              </p:cNvSpPr>
              <p:nvPr/>
            </p:nvSpPr>
            <p:spPr>
              <a:xfrm>
                <a:off x="1543052" y="5032429"/>
                <a:ext cx="4059573" cy="923330"/>
              </a:xfrm>
              <a:prstGeom prst="rect">
                <a:avLst/>
              </a:prstGeom>
              <a:blipFill>
                <a:blip r:embed="rId8"/>
                <a:stretch>
                  <a:fillRect l="-7958"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45FAA6-50D9-4271-A680-606B1AD6D8BB}"/>
                  </a:ext>
                </a:extLst>
              </p:cNvPr>
              <p:cNvSpPr txBox="1"/>
              <p:nvPr/>
            </p:nvSpPr>
            <p:spPr>
              <a:xfrm>
                <a:off x="452780" y="5934670"/>
                <a:ext cx="5031698" cy="923330"/>
              </a:xfrm>
              <a:prstGeom prst="rect">
                <a:avLst/>
              </a:prstGeom>
              <a:noFill/>
            </p:spPr>
            <p:txBody>
              <a:bodyPr wrap="none" rtlCol="0">
                <a:spAutoFit/>
              </a:bodyPr>
              <a:lstStyle/>
              <a:p>
                <a:r>
                  <a:rPr lang="en-US" sz="5400" dirty="0">
                    <a:solidFill>
                      <a:srgbClr val="F88F02"/>
                    </a:solidFill>
                  </a:rPr>
                  <a:t>kinetic energy </a:t>
                </a:r>
                <a14:m>
                  <m:oMath xmlns:m="http://schemas.openxmlformats.org/officeDocument/2006/math">
                    <m:sSub>
                      <m:sSubPr>
                        <m:ctrlPr>
                          <a:rPr lang="en-US" sz="5400" b="0" i="1" smtClean="0">
                            <a:solidFill>
                              <a:srgbClr val="F88F02"/>
                            </a:solidFill>
                            <a:latin typeface="Cambria Math" panose="02040503050406030204" pitchFamily="18" charset="0"/>
                          </a:rPr>
                        </m:ctrlPr>
                      </m:sSubPr>
                      <m:e>
                        <m:r>
                          <a:rPr lang="en-US" sz="5400" b="0" i="1" smtClean="0">
                            <a:solidFill>
                              <a:srgbClr val="F88F02"/>
                            </a:solidFill>
                            <a:latin typeface="Cambria Math" panose="02040503050406030204" pitchFamily="18" charset="0"/>
                          </a:rPr>
                          <m:t>𝐸</m:t>
                        </m:r>
                      </m:e>
                      <m:sub>
                        <m:r>
                          <a:rPr lang="en-US" sz="5400" b="0" i="1" smtClean="0">
                            <a:solidFill>
                              <a:srgbClr val="F88F02"/>
                            </a:solidFill>
                            <a:latin typeface="Cambria Math" panose="02040503050406030204" pitchFamily="18" charset="0"/>
                          </a:rPr>
                          <m:t>𝑘</m:t>
                        </m:r>
                      </m:sub>
                    </m:sSub>
                  </m:oMath>
                </a14:m>
                <a:endParaRPr lang="en-CA" sz="5400" dirty="0">
                  <a:solidFill>
                    <a:srgbClr val="F88F02"/>
                  </a:solidFill>
                </a:endParaRPr>
              </a:p>
            </p:txBody>
          </p:sp>
        </mc:Choice>
        <mc:Fallback xmlns="">
          <p:sp>
            <p:nvSpPr>
              <p:cNvPr id="19" name="TextBox 18">
                <a:extLst>
                  <a:ext uri="{FF2B5EF4-FFF2-40B4-BE49-F238E27FC236}">
                    <a16:creationId xmlns:a16="http://schemas.microsoft.com/office/drawing/2014/main" id="{1F45FAA6-50D9-4271-A680-606B1AD6D8BB}"/>
                  </a:ext>
                </a:extLst>
              </p:cNvPr>
              <p:cNvSpPr txBox="1">
                <a:spLocks noRot="1" noChangeAspect="1" noMove="1" noResize="1" noEditPoints="1" noAdjustHandles="1" noChangeArrowheads="1" noChangeShapeType="1" noTextEdit="1"/>
              </p:cNvSpPr>
              <p:nvPr/>
            </p:nvSpPr>
            <p:spPr>
              <a:xfrm>
                <a:off x="452780" y="5934670"/>
                <a:ext cx="5031698" cy="923330"/>
              </a:xfrm>
              <a:prstGeom prst="rect">
                <a:avLst/>
              </a:prstGeom>
              <a:blipFill>
                <a:blip r:embed="rId9"/>
                <a:stretch>
                  <a:fillRect l="-6416"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34615F-02ED-418B-B198-9F94864856AA}"/>
                  </a:ext>
                </a:extLst>
              </p:cNvPr>
              <p:cNvSpPr txBox="1"/>
              <p:nvPr/>
            </p:nvSpPr>
            <p:spPr>
              <a:xfrm>
                <a:off x="8699964" y="2524733"/>
                <a:ext cx="3604961" cy="830997"/>
              </a:xfrm>
              <a:prstGeom prst="rect">
                <a:avLst/>
              </a:prstGeom>
              <a:noFill/>
            </p:spPr>
            <p:txBody>
              <a:bodyPr wrap="none" rtlCol="0">
                <a:spAutoFit/>
              </a:bodyPr>
              <a:lstStyle/>
              <a:p>
                <a:r>
                  <a:rPr lang="en-US" sz="4800" dirty="0">
                    <a:solidFill>
                      <a:srgbClr val="002060"/>
                    </a:solidFill>
                  </a:rPr>
                  <a:t>space/size </a:t>
                </a:r>
                <a14:m>
                  <m:oMath xmlns:m="http://schemas.openxmlformats.org/officeDocument/2006/math">
                    <m:r>
                      <m:rPr>
                        <m:sty m:val="p"/>
                      </m:rPr>
                      <a:rPr lang="en-US" sz="4800" b="0" i="0" smtClean="0">
                        <a:solidFill>
                          <a:srgbClr val="002060"/>
                        </a:solidFill>
                        <a:latin typeface="Cambria Math" panose="02040503050406030204" pitchFamily="18" charset="0"/>
                      </a:rPr>
                      <m:t>Δ</m:t>
                    </m:r>
                    <m:r>
                      <a:rPr lang="en-US" sz="4800" b="0" i="1" smtClean="0">
                        <a:solidFill>
                          <a:srgbClr val="002060"/>
                        </a:solidFill>
                        <a:latin typeface="Cambria Math" panose="02040503050406030204" pitchFamily="18" charset="0"/>
                      </a:rPr>
                      <m:t>𝑥</m:t>
                    </m:r>
                  </m:oMath>
                </a14:m>
                <a:endParaRPr lang="en-CA" sz="4800" dirty="0">
                  <a:solidFill>
                    <a:srgbClr val="002060"/>
                  </a:solidFill>
                </a:endParaRPr>
              </a:p>
            </p:txBody>
          </p:sp>
        </mc:Choice>
        <mc:Fallback xmlns="">
          <p:sp>
            <p:nvSpPr>
              <p:cNvPr id="15" name="TextBox 14">
                <a:extLst>
                  <a:ext uri="{FF2B5EF4-FFF2-40B4-BE49-F238E27FC236}">
                    <a16:creationId xmlns:a16="http://schemas.microsoft.com/office/drawing/2014/main" id="{CA34615F-02ED-418B-B198-9F94864856AA}"/>
                  </a:ext>
                </a:extLst>
              </p:cNvPr>
              <p:cNvSpPr txBox="1">
                <a:spLocks noRot="1" noChangeAspect="1" noMove="1" noResize="1" noEditPoints="1" noAdjustHandles="1" noChangeArrowheads="1" noChangeShapeType="1" noTextEdit="1"/>
              </p:cNvSpPr>
              <p:nvPr/>
            </p:nvSpPr>
            <p:spPr>
              <a:xfrm>
                <a:off x="8699964" y="2524733"/>
                <a:ext cx="3604961" cy="830997"/>
              </a:xfrm>
              <a:prstGeom prst="rect">
                <a:avLst/>
              </a:prstGeom>
              <a:blipFill>
                <a:blip r:embed="rId10"/>
                <a:stretch>
                  <a:fillRect l="-7601" t="-16176"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B993775-F1DF-4A07-A13E-94637288E272}"/>
                  </a:ext>
                </a:extLst>
              </p:cNvPr>
              <p:cNvSpPr txBox="1"/>
              <p:nvPr/>
            </p:nvSpPr>
            <p:spPr>
              <a:xfrm>
                <a:off x="6178034" y="2486633"/>
                <a:ext cx="2331985" cy="923330"/>
              </a:xfrm>
              <a:prstGeom prst="rect">
                <a:avLst/>
              </a:prstGeom>
              <a:noFill/>
            </p:spPr>
            <p:txBody>
              <a:bodyPr wrap="none" rtlCol="0">
                <a:spAutoFit/>
              </a:bodyPr>
              <a:lstStyle/>
              <a:p>
                <a:r>
                  <a:rPr lang="en-US" sz="5400" dirty="0">
                    <a:solidFill>
                      <a:schemeClr val="accent6">
                        <a:lumMod val="50000"/>
                      </a:schemeClr>
                    </a:solidFill>
                  </a:rPr>
                  <a:t>time </a:t>
                </a:r>
                <a14:m>
                  <m:oMath xmlns:m="http://schemas.openxmlformats.org/officeDocument/2006/math">
                    <m:r>
                      <m:rPr>
                        <m:sty m:val="p"/>
                      </m:rPr>
                      <a:rPr lang="en-US" sz="5400" b="0" i="0" smtClean="0">
                        <a:solidFill>
                          <a:schemeClr val="accent6">
                            <a:lumMod val="50000"/>
                          </a:schemeClr>
                        </a:solidFill>
                        <a:latin typeface="Cambria Math" panose="02040503050406030204" pitchFamily="18" charset="0"/>
                      </a:rPr>
                      <m:t>Δ</m:t>
                    </m:r>
                    <m:r>
                      <a:rPr lang="en-US" sz="5400" b="0" i="1" smtClean="0">
                        <a:solidFill>
                          <a:schemeClr val="accent6">
                            <a:lumMod val="50000"/>
                          </a:schemeClr>
                        </a:solidFill>
                        <a:latin typeface="Cambria Math" panose="02040503050406030204" pitchFamily="18" charset="0"/>
                      </a:rPr>
                      <m:t>𝑡</m:t>
                    </m:r>
                  </m:oMath>
                </a14:m>
                <a:endParaRPr lang="en-CA" sz="5400" dirty="0">
                  <a:solidFill>
                    <a:schemeClr val="accent6">
                      <a:lumMod val="50000"/>
                    </a:schemeClr>
                  </a:solidFill>
                </a:endParaRPr>
              </a:p>
            </p:txBody>
          </p:sp>
        </mc:Choice>
        <mc:Fallback xmlns="">
          <p:sp>
            <p:nvSpPr>
              <p:cNvPr id="16" name="TextBox 15">
                <a:extLst>
                  <a:ext uri="{FF2B5EF4-FFF2-40B4-BE49-F238E27FC236}">
                    <a16:creationId xmlns:a16="http://schemas.microsoft.com/office/drawing/2014/main" id="{2B993775-F1DF-4A07-A13E-94637288E272}"/>
                  </a:ext>
                </a:extLst>
              </p:cNvPr>
              <p:cNvSpPr txBox="1">
                <a:spLocks noRot="1" noChangeAspect="1" noMove="1" noResize="1" noEditPoints="1" noAdjustHandles="1" noChangeArrowheads="1" noChangeShapeType="1" noTextEdit="1"/>
              </p:cNvSpPr>
              <p:nvPr/>
            </p:nvSpPr>
            <p:spPr>
              <a:xfrm>
                <a:off x="6178034" y="2486633"/>
                <a:ext cx="2331985" cy="923330"/>
              </a:xfrm>
              <a:prstGeom prst="rect">
                <a:avLst/>
              </a:prstGeom>
              <a:blipFill>
                <a:blip r:embed="rId11"/>
                <a:stretch>
                  <a:fillRect l="-13838" t="-17881" b="-40397"/>
                </a:stretch>
              </a:blipFill>
            </p:spPr>
            <p:txBody>
              <a:bodyPr/>
              <a:lstStyle/>
              <a:p>
                <a:r>
                  <a:rPr lang="en-CA">
                    <a:noFill/>
                  </a:rPr>
                  <a:t> </a:t>
                </a:r>
              </a:p>
            </p:txBody>
          </p:sp>
        </mc:Fallback>
      </mc:AlternateContent>
      <p:cxnSp>
        <p:nvCxnSpPr>
          <p:cNvPr id="5" name="Straight Connector 4">
            <a:extLst>
              <a:ext uri="{FF2B5EF4-FFF2-40B4-BE49-F238E27FC236}">
                <a16:creationId xmlns:a16="http://schemas.microsoft.com/office/drawing/2014/main" id="{748EF566-65B6-4549-8977-423366C8AE69}"/>
              </a:ext>
            </a:extLst>
          </p:cNvPr>
          <p:cNvCxnSpPr>
            <a:cxnSpLocks/>
          </p:cNvCxnSpPr>
          <p:nvPr/>
        </p:nvCxnSpPr>
        <p:spPr>
          <a:xfrm>
            <a:off x="6381750" y="4038600"/>
            <a:ext cx="5600700" cy="0"/>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2152F61-D262-43C8-93A1-3AC61889C551}"/>
                  </a:ext>
                </a:extLst>
              </p:cNvPr>
              <p:cNvSpPr txBox="1"/>
              <p:nvPr/>
            </p:nvSpPr>
            <p:spPr>
              <a:xfrm>
                <a:off x="6791112" y="4952565"/>
                <a:ext cx="4461414" cy="769441"/>
              </a:xfrm>
              <a:prstGeom prst="rect">
                <a:avLst/>
              </a:prstGeom>
              <a:noFill/>
              <a:ln>
                <a:solidFill>
                  <a:schemeClr val="bg1"/>
                </a:solidFill>
              </a:ln>
              <a:effectLst>
                <a:glow rad="228600">
                  <a:srgbClr val="FFCF01">
                    <a:alpha val="40000"/>
                  </a:srgbClr>
                </a:glo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𝑐</m:t>
                      </m:r>
                      <m:r>
                        <a:rPr lang="en-US" sz="4400" b="0" i="1" smtClean="0">
                          <a:solidFill>
                            <a:schemeClr val="tx1"/>
                          </a:solidFill>
                          <a:latin typeface="Cambria Math" panose="02040503050406030204" pitchFamily="18" charset="0"/>
                        </a:rPr>
                        <m:t>=3×</m:t>
                      </m:r>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10</m:t>
                          </m:r>
                        </m:e>
                        <m:sup>
                          <m:r>
                            <a:rPr lang="en-US" sz="4400" b="0" i="1" smtClean="0">
                              <a:solidFill>
                                <a:schemeClr val="tx1"/>
                              </a:solidFill>
                              <a:latin typeface="Cambria Math" panose="02040503050406030204" pitchFamily="18" charset="0"/>
                            </a:rPr>
                            <m:t>8</m:t>
                          </m:r>
                        </m:sup>
                      </m:sSup>
                      <m:r>
                        <a:rPr lang="en-US" sz="4400" b="0" i="1" smtClean="0">
                          <a:solidFill>
                            <a:schemeClr val="tx1"/>
                          </a:solidFill>
                          <a:latin typeface="Cambria Math" panose="02040503050406030204" pitchFamily="18" charset="0"/>
                        </a:rPr>
                        <m:t>  </m:t>
                      </m:r>
                      <m:r>
                        <a:rPr lang="en-US" sz="4400" b="0" i="1" smtClean="0">
                          <a:solidFill>
                            <a:schemeClr val="tx1"/>
                          </a:solidFill>
                          <a:latin typeface="Cambria Math" panose="02040503050406030204" pitchFamily="18" charset="0"/>
                        </a:rPr>
                        <m:t>𝑚</m:t>
                      </m:r>
                      <m:r>
                        <a:rPr lang="en-US" sz="4400" b="0" i="1" smtClean="0">
                          <a:solidFill>
                            <a:schemeClr val="tx1"/>
                          </a:solidFill>
                          <a:latin typeface="Cambria Math" panose="02040503050406030204" pitchFamily="18" charset="0"/>
                        </a:rPr>
                        <m:t>/</m:t>
                      </m:r>
                      <m:r>
                        <a:rPr lang="en-US" sz="4400" b="0" i="1" smtClean="0">
                          <a:solidFill>
                            <a:schemeClr val="tx1"/>
                          </a:solidFill>
                          <a:latin typeface="Cambria Math" panose="02040503050406030204" pitchFamily="18" charset="0"/>
                        </a:rPr>
                        <m:t>𝑠</m:t>
                      </m:r>
                    </m:oMath>
                  </m:oMathPara>
                </a14:m>
                <a:endParaRPr lang="en-CA" sz="4400" dirty="0">
                  <a:solidFill>
                    <a:schemeClr val="tx1"/>
                  </a:solidFill>
                </a:endParaRPr>
              </a:p>
            </p:txBody>
          </p:sp>
        </mc:Choice>
        <mc:Fallback xmlns="">
          <p:sp>
            <p:nvSpPr>
              <p:cNvPr id="24" name="TextBox 23">
                <a:extLst>
                  <a:ext uri="{FF2B5EF4-FFF2-40B4-BE49-F238E27FC236}">
                    <a16:creationId xmlns:a16="http://schemas.microsoft.com/office/drawing/2014/main" id="{A2152F61-D262-43C8-93A1-3AC61889C551}"/>
                  </a:ext>
                </a:extLst>
              </p:cNvPr>
              <p:cNvSpPr txBox="1">
                <a:spLocks noRot="1" noChangeAspect="1" noMove="1" noResize="1" noEditPoints="1" noAdjustHandles="1" noChangeArrowheads="1" noChangeShapeType="1" noTextEdit="1"/>
              </p:cNvSpPr>
              <p:nvPr/>
            </p:nvSpPr>
            <p:spPr>
              <a:xfrm>
                <a:off x="6791112" y="4952565"/>
                <a:ext cx="4461414" cy="769441"/>
              </a:xfrm>
              <a:prstGeom prst="rect">
                <a:avLst/>
              </a:prstGeom>
              <a:blipFill>
                <a:blip r:embed="rId13"/>
                <a:stretch>
                  <a:fillRect/>
                </a:stretch>
              </a:blipFill>
              <a:ln>
                <a:solidFill>
                  <a:schemeClr val="bg1"/>
                </a:solidFill>
              </a:ln>
              <a:effectLst>
                <a:glow rad="228600">
                  <a:srgbClr val="FFCF01">
                    <a:alpha val="40000"/>
                  </a:srgbClr>
                </a:glow>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3C303B0-0800-4DDF-9C48-1BEA1D3AC527}"/>
                  </a:ext>
                </a:extLst>
              </p:cNvPr>
              <p:cNvSpPr txBox="1"/>
              <p:nvPr/>
            </p:nvSpPr>
            <p:spPr>
              <a:xfrm>
                <a:off x="8734212" y="5886015"/>
                <a:ext cx="3613040" cy="843244"/>
              </a:xfrm>
              <a:prstGeom prst="rect">
                <a:avLst/>
              </a:prstGeom>
              <a:noFill/>
            </p:spPr>
            <p:txBody>
              <a:bodyPr wrap="none" rtlCol="0">
                <a:spAutoFit/>
              </a:bodyPr>
              <a:lstStyle/>
              <a:p>
                <a14:m>
                  <m:oMath xmlns:m="http://schemas.openxmlformats.org/officeDocument/2006/math">
                    <m:sSub>
                      <m:sSubPr>
                        <m:ctrlPr>
                          <a:rPr lang="en-US" sz="3600" i="1">
                            <a:solidFill>
                              <a:srgbClr val="0070C0"/>
                            </a:solidFill>
                            <a:latin typeface="Cambria Math" panose="02040503050406030204" pitchFamily="18" charset="0"/>
                          </a:rPr>
                        </m:ctrlPr>
                      </m:sSubPr>
                      <m:e>
                        <m:acc>
                          <m:accPr>
                            <m:chr m:val="⃗"/>
                            <m:ctrlPr>
                              <a:rPr lang="en-US" sz="3600" i="1">
                                <a:solidFill>
                                  <a:srgbClr val="0070C0"/>
                                </a:solidFill>
                                <a:latin typeface="Cambria Math" panose="02040503050406030204" pitchFamily="18" charset="0"/>
                              </a:rPr>
                            </m:ctrlPr>
                          </m:accPr>
                          <m:e>
                            <m:r>
                              <a:rPr lang="en-US" sz="3600" i="1">
                                <a:solidFill>
                                  <a:srgbClr val="0070C0"/>
                                </a:solidFill>
                                <a:latin typeface="Cambria Math" panose="02040503050406030204" pitchFamily="18" charset="0"/>
                              </a:rPr>
                              <m:t>𝐹</m:t>
                            </m:r>
                          </m:e>
                        </m:acc>
                      </m:e>
                      <m:sub>
                        <m:r>
                          <a:rPr lang="en-US" sz="3600" i="1">
                            <a:solidFill>
                              <a:srgbClr val="0070C0"/>
                            </a:solidFill>
                            <a:latin typeface="Cambria Math" panose="02040503050406030204" pitchFamily="18" charset="0"/>
                          </a:rPr>
                          <m:t>𝐺</m:t>
                        </m:r>
                      </m:sub>
                    </m:sSub>
                    <m:r>
                      <a:rPr lang="en-US" sz="3600" i="1">
                        <a:solidFill>
                          <a:srgbClr val="0070C0"/>
                        </a:solidFill>
                        <a:latin typeface="Cambria Math" panose="02040503050406030204" pitchFamily="18" charset="0"/>
                      </a:rPr>
                      <m:t>=</m:t>
                    </m:r>
                    <m:r>
                      <a:rPr lang="en-US" sz="3600" i="1">
                        <a:solidFill>
                          <a:srgbClr val="0070C0"/>
                        </a:solidFill>
                        <a:latin typeface="Cambria Math" panose="02040503050406030204" pitchFamily="18" charset="0"/>
                      </a:rPr>
                      <m:t>𝐺</m:t>
                    </m:r>
                    <m:f>
                      <m:fPr>
                        <m:ctrlPr>
                          <a:rPr lang="en-US" sz="3600" i="1">
                            <a:solidFill>
                              <a:srgbClr val="0070C0"/>
                            </a:solidFill>
                            <a:latin typeface="Cambria Math" panose="02040503050406030204" pitchFamily="18" charset="0"/>
                          </a:rPr>
                        </m:ctrlPr>
                      </m:fPr>
                      <m:num>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𝑚</m:t>
                            </m:r>
                          </m:e>
                          <m:sub>
                            <m:r>
                              <a:rPr lang="en-US" sz="3600" i="1">
                                <a:solidFill>
                                  <a:srgbClr val="0070C0"/>
                                </a:solidFill>
                                <a:latin typeface="Cambria Math" panose="02040503050406030204" pitchFamily="18" charset="0"/>
                              </a:rPr>
                              <m:t>1</m:t>
                            </m:r>
                          </m:sub>
                        </m:sSub>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𝑚</m:t>
                            </m:r>
                          </m:e>
                          <m:sub>
                            <m:r>
                              <a:rPr lang="en-US" sz="3600" i="1">
                                <a:solidFill>
                                  <a:srgbClr val="0070C0"/>
                                </a:solidFill>
                                <a:latin typeface="Cambria Math" panose="02040503050406030204" pitchFamily="18" charset="0"/>
                              </a:rPr>
                              <m:t>2</m:t>
                            </m:r>
                          </m:sub>
                        </m:sSub>
                      </m:num>
                      <m:den>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𝑟</m:t>
                            </m:r>
                          </m:e>
                          <m:sup>
                            <m:r>
                              <a:rPr lang="en-US" sz="3600" i="1">
                                <a:solidFill>
                                  <a:srgbClr val="0070C0"/>
                                </a:solidFill>
                                <a:latin typeface="Cambria Math" panose="02040503050406030204" pitchFamily="18" charset="0"/>
                              </a:rPr>
                              <m:t>2</m:t>
                            </m:r>
                          </m:sup>
                        </m:sSup>
                      </m:den>
                    </m:f>
                  </m:oMath>
                </a14:m>
                <a:r>
                  <a:rPr lang="en-US" sz="3600" dirty="0">
                    <a:solidFill>
                      <a:srgbClr val="0070C0"/>
                    </a:solidFill>
                  </a:rPr>
                  <a:t> </a:t>
                </a:r>
                <a14:m>
                  <m:oMath xmlns:m="http://schemas.openxmlformats.org/officeDocument/2006/math">
                    <m:r>
                      <a:rPr lang="en-US" sz="2400" i="1">
                        <a:solidFill>
                          <a:srgbClr val="0070C0"/>
                        </a:solidFill>
                        <a:latin typeface="Cambria Math" panose="02040503050406030204" pitchFamily="18" charset="0"/>
                      </a:rPr>
                      <m:t>(−</m:t>
                    </m:r>
                    <m:acc>
                      <m:accPr>
                        <m:chr m:val="̂"/>
                        <m:ctrlPr>
                          <a:rPr lang="en-US" sz="2400" i="1">
                            <a:solidFill>
                              <a:srgbClr val="0070C0"/>
                            </a:solidFill>
                            <a:latin typeface="Cambria Math" panose="02040503050406030204" pitchFamily="18" charset="0"/>
                          </a:rPr>
                        </m:ctrlPr>
                      </m:accPr>
                      <m:e>
                        <m:r>
                          <a:rPr lang="en-US" sz="2400" i="1">
                            <a:solidFill>
                              <a:srgbClr val="0070C0"/>
                            </a:solidFill>
                            <a:latin typeface="Cambria Math" panose="02040503050406030204" pitchFamily="18" charset="0"/>
                          </a:rPr>
                          <m:t>𝑟</m:t>
                        </m:r>
                      </m:e>
                    </m:acc>
                    <m:r>
                      <a:rPr lang="en-US" sz="2400" i="1">
                        <a:solidFill>
                          <a:srgbClr val="0070C0"/>
                        </a:solidFill>
                        <a:latin typeface="Cambria Math" panose="02040503050406030204" pitchFamily="18" charset="0"/>
                      </a:rPr>
                      <m:t>)</m:t>
                    </m:r>
                  </m:oMath>
                </a14:m>
                <a:r>
                  <a:rPr lang="en-CA" sz="3600" dirty="0">
                    <a:solidFill>
                      <a:srgbClr val="0070C0"/>
                    </a:solidFill>
                  </a:rPr>
                  <a:t> </a:t>
                </a:r>
              </a:p>
            </p:txBody>
          </p:sp>
        </mc:Choice>
        <mc:Fallback xmlns="">
          <p:sp>
            <p:nvSpPr>
              <p:cNvPr id="23" name="TextBox 22">
                <a:extLst>
                  <a:ext uri="{FF2B5EF4-FFF2-40B4-BE49-F238E27FC236}">
                    <a16:creationId xmlns:a16="http://schemas.microsoft.com/office/drawing/2014/main" id="{E3C303B0-0800-4DDF-9C48-1BEA1D3AC527}"/>
                  </a:ext>
                </a:extLst>
              </p:cNvPr>
              <p:cNvSpPr txBox="1">
                <a:spLocks noRot="1" noChangeAspect="1" noMove="1" noResize="1" noEditPoints="1" noAdjustHandles="1" noChangeArrowheads="1" noChangeShapeType="1" noTextEdit="1"/>
              </p:cNvSpPr>
              <p:nvPr/>
            </p:nvSpPr>
            <p:spPr>
              <a:xfrm>
                <a:off x="8734212" y="5886015"/>
                <a:ext cx="3613040" cy="843244"/>
              </a:xfrm>
              <a:prstGeom prst="rect">
                <a:avLst/>
              </a:prstGeom>
              <a:blipFill>
                <a:blip r:embed="rId15"/>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622225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17">
        <p159:morph option="byObject"/>
      </p:transition>
    </mc:Choice>
    <mc:Fallback xmlns="">
      <p:transition spd="slow" advTm="317">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630F89-278A-4E68-BFBF-D207A44200CF}"/>
              </a:ext>
            </a:extLst>
          </p:cNvPr>
          <p:cNvSpPr txBox="1"/>
          <p:nvPr/>
        </p:nvSpPr>
        <p:spPr>
          <a:xfrm>
            <a:off x="201477" y="1714813"/>
            <a:ext cx="5887446" cy="830997"/>
          </a:xfrm>
          <a:prstGeom prst="rect">
            <a:avLst/>
          </a:prstGeom>
          <a:noFill/>
        </p:spPr>
        <p:txBody>
          <a:bodyPr wrap="none" rtlCol="0">
            <a:spAutoFit/>
          </a:bodyPr>
          <a:lstStyle/>
          <a:p>
            <a:r>
              <a:rPr lang="en-US" sz="4800" dirty="0"/>
              <a:t>Things we disagree on:</a:t>
            </a:r>
            <a:endParaRPr lang="en-CA" sz="4800" dirty="0"/>
          </a:p>
        </p:txBody>
      </p:sp>
      <p:sp>
        <p:nvSpPr>
          <p:cNvPr id="12" name="TextBox 11">
            <a:extLst>
              <a:ext uri="{FF2B5EF4-FFF2-40B4-BE49-F238E27FC236}">
                <a16:creationId xmlns:a16="http://schemas.microsoft.com/office/drawing/2014/main" id="{F36A790D-29BF-4A61-B9CE-280F38B15C91}"/>
              </a:ext>
            </a:extLst>
          </p:cNvPr>
          <p:cNvSpPr txBox="1"/>
          <p:nvPr/>
        </p:nvSpPr>
        <p:spPr>
          <a:xfrm>
            <a:off x="6708182" y="1712231"/>
            <a:ext cx="5182124" cy="830997"/>
          </a:xfrm>
          <a:prstGeom prst="rect">
            <a:avLst/>
          </a:prstGeom>
          <a:noFill/>
        </p:spPr>
        <p:txBody>
          <a:bodyPr wrap="none" rtlCol="0">
            <a:spAutoFit/>
          </a:bodyPr>
          <a:lstStyle/>
          <a:p>
            <a:r>
              <a:rPr lang="en-US" sz="4800" dirty="0"/>
              <a:t>Things we agree on:</a:t>
            </a:r>
            <a:endParaRPr lang="en-CA" sz="4800" dirty="0"/>
          </a:p>
        </p:txBody>
      </p:sp>
      <p:cxnSp>
        <p:nvCxnSpPr>
          <p:cNvPr id="8" name="Straight Connector 7">
            <a:extLst>
              <a:ext uri="{FF2B5EF4-FFF2-40B4-BE49-F238E27FC236}">
                <a16:creationId xmlns:a16="http://schemas.microsoft.com/office/drawing/2014/main" id="{277FA352-446E-4B40-88EF-0E737194C546}"/>
              </a:ext>
            </a:extLst>
          </p:cNvPr>
          <p:cNvCxnSpPr>
            <a:cxnSpLocks/>
          </p:cNvCxnSpPr>
          <p:nvPr/>
        </p:nvCxnSpPr>
        <p:spPr>
          <a:xfrm>
            <a:off x="6090834" y="1651819"/>
            <a:ext cx="0" cy="5206181"/>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15936C-3181-402D-A955-4D66527AC1A4}"/>
                  </a:ext>
                </a:extLst>
              </p:cNvPr>
              <p:cNvSpPr txBox="1"/>
              <p:nvPr/>
            </p:nvSpPr>
            <p:spPr>
              <a:xfrm>
                <a:off x="6158284" y="5823063"/>
                <a:ext cx="2411686" cy="920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𝐹</m:t>
                          </m:r>
                        </m:e>
                      </m:acc>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𝑚</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𝑎</m:t>
                          </m:r>
                        </m:e>
                      </m:acc>
                    </m:oMath>
                  </m:oMathPara>
                </a14:m>
                <a:endParaRPr lang="en-CA" sz="4800" dirty="0">
                  <a:solidFill>
                    <a:srgbClr val="FF0000"/>
                  </a:solidFill>
                </a:endParaRPr>
              </a:p>
            </p:txBody>
          </p:sp>
        </mc:Choice>
        <mc:Fallback xmlns="">
          <p:sp>
            <p:nvSpPr>
              <p:cNvPr id="27" name="TextBox 26">
                <a:extLst>
                  <a:ext uri="{FF2B5EF4-FFF2-40B4-BE49-F238E27FC236}">
                    <a16:creationId xmlns:a16="http://schemas.microsoft.com/office/drawing/2014/main" id="{A315936C-3181-402D-A955-4D66527AC1A4}"/>
                  </a:ext>
                </a:extLst>
              </p:cNvPr>
              <p:cNvSpPr txBox="1">
                <a:spLocks noRot="1" noChangeAspect="1" noMove="1" noResize="1" noEditPoints="1" noAdjustHandles="1" noChangeArrowheads="1" noChangeShapeType="1" noTextEdit="1"/>
              </p:cNvSpPr>
              <p:nvPr/>
            </p:nvSpPr>
            <p:spPr>
              <a:xfrm>
                <a:off x="6158284" y="5823063"/>
                <a:ext cx="2411686" cy="920637"/>
              </a:xfrm>
              <a:prstGeom prst="rect">
                <a:avLst/>
              </a:prstGeom>
              <a:blipFill>
                <a:blip r:embed="rId5"/>
                <a:stretch>
                  <a:fillRect/>
                </a:stretch>
              </a:blipFill>
            </p:spPr>
            <p:txBody>
              <a:bodyPr/>
              <a:lstStyle/>
              <a:p>
                <a:r>
                  <a:rPr lang="en-CA">
                    <a:noFill/>
                  </a:rPr>
                  <a:t> </a:t>
                </a:r>
              </a:p>
            </p:txBody>
          </p:sp>
        </mc:Fallback>
      </mc:AlternateContent>
      <p:sp>
        <p:nvSpPr>
          <p:cNvPr id="29" name="TextBox 28">
            <a:extLst>
              <a:ext uri="{FF2B5EF4-FFF2-40B4-BE49-F238E27FC236}">
                <a16:creationId xmlns:a16="http://schemas.microsoft.com/office/drawing/2014/main" id="{2CC17ECE-363C-4449-90F6-B7D8440AC25B}"/>
              </a:ext>
            </a:extLst>
          </p:cNvPr>
          <p:cNvSpPr txBox="1"/>
          <p:nvPr/>
        </p:nvSpPr>
        <p:spPr>
          <a:xfrm>
            <a:off x="6780191" y="4035224"/>
            <a:ext cx="4574201" cy="923330"/>
          </a:xfrm>
          <a:prstGeom prst="rect">
            <a:avLst/>
          </a:prstGeom>
          <a:noFill/>
        </p:spPr>
        <p:txBody>
          <a:bodyPr wrap="none" rtlCol="0">
            <a:spAutoFit/>
          </a:bodyPr>
          <a:lstStyle/>
          <a:p>
            <a:r>
              <a:rPr lang="en-US" sz="5400" b="1" dirty="0">
                <a:solidFill>
                  <a:srgbClr val="7030A0"/>
                </a:solidFill>
              </a:rPr>
              <a:t>Laws of physics</a:t>
            </a:r>
            <a:endParaRPr lang="en-CA" sz="5400" b="1" dirty="0">
              <a:solidFill>
                <a:srgbClr val="7030A0"/>
              </a:solidFill>
            </a:endParaRPr>
          </a:p>
        </p:txBody>
      </p:sp>
      <p:sp>
        <p:nvSpPr>
          <p:cNvPr id="25" name="Title 1">
            <a:extLst>
              <a:ext uri="{FF2B5EF4-FFF2-40B4-BE49-F238E27FC236}">
                <a16:creationId xmlns:a16="http://schemas.microsoft.com/office/drawing/2014/main" id="{A58D483D-250B-45A9-BB23-59164087A0C1}"/>
              </a:ext>
            </a:extLst>
          </p:cNvPr>
          <p:cNvSpPr txBox="1">
            <a:spLocks/>
          </p:cNvSpPr>
          <p:nvPr/>
        </p:nvSpPr>
        <p:spPr>
          <a:xfrm>
            <a:off x="0" y="0"/>
            <a:ext cx="13155562"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dirty="0"/>
          </a:p>
        </p:txBody>
      </p:sp>
      <p:cxnSp>
        <p:nvCxnSpPr>
          <p:cNvPr id="26" name="Straight Connector 25">
            <a:extLst>
              <a:ext uri="{FF2B5EF4-FFF2-40B4-BE49-F238E27FC236}">
                <a16:creationId xmlns:a16="http://schemas.microsoft.com/office/drawing/2014/main" id="{EBE01F70-C1F2-4097-BBC3-D63301A48E78}"/>
              </a:ext>
            </a:extLst>
          </p:cNvPr>
          <p:cNvCxnSpPr>
            <a:cxnSpLocks/>
          </p:cNvCxnSpPr>
          <p:nvPr/>
        </p:nvCxnSpPr>
        <p:spPr>
          <a:xfrm>
            <a:off x="0" y="1655090"/>
            <a:ext cx="12192000" cy="0"/>
          </a:xfrm>
          <a:prstGeom prst="line">
            <a:avLst/>
          </a:prstGeom>
          <a:ln w="57150"/>
        </p:spPr>
        <p:style>
          <a:lnRef idx="1">
            <a:schemeClr val="dk1"/>
          </a:lnRef>
          <a:fillRef idx="0">
            <a:schemeClr val="dk1"/>
          </a:fillRef>
          <a:effectRef idx="0">
            <a:schemeClr val="dk1"/>
          </a:effectRef>
          <a:fontRef idx="minor">
            <a:schemeClr val="tx1"/>
          </a:fontRef>
        </p:style>
      </p:cxnSp>
      <p:sp>
        <p:nvSpPr>
          <p:cNvPr id="37" name="Subtitle 2">
            <a:extLst>
              <a:ext uri="{FF2B5EF4-FFF2-40B4-BE49-F238E27FC236}">
                <a16:creationId xmlns:a16="http://schemas.microsoft.com/office/drawing/2014/main" id="{A41B5CDD-C423-4588-AFB3-E7451EA1EF66}"/>
              </a:ext>
            </a:extLst>
          </p:cNvPr>
          <p:cNvSpPr txBox="1">
            <a:spLocks/>
          </p:cNvSpPr>
          <p:nvPr/>
        </p:nvSpPr>
        <p:spPr>
          <a:xfrm>
            <a:off x="0" y="945125"/>
            <a:ext cx="12365935" cy="7810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Laws of physics are the same in all inertial reference frames</a:t>
            </a:r>
          </a:p>
        </p:txBody>
      </p:sp>
      <p:sp>
        <p:nvSpPr>
          <p:cNvPr id="38" name="Title 1">
            <a:extLst>
              <a:ext uri="{FF2B5EF4-FFF2-40B4-BE49-F238E27FC236}">
                <a16:creationId xmlns:a16="http://schemas.microsoft.com/office/drawing/2014/main" id="{AA222FA9-5447-420F-8724-BB1CC86A30D4}"/>
              </a:ext>
            </a:extLst>
          </p:cNvPr>
          <p:cNvSpPr txBox="1">
            <a:spLocks/>
          </p:cNvSpPr>
          <p:nvPr/>
        </p:nvSpPr>
        <p:spPr>
          <a:xfrm>
            <a:off x="27653" y="-251337"/>
            <a:ext cx="11478547"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rgbClr val="00B0F0"/>
                </a:solidFill>
              </a:rPr>
              <a:t>Special Relativity (attempt…)</a:t>
            </a:r>
            <a:endParaRPr lang="en-US" sz="72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9DABFE-533A-4ECE-8D3C-12BE326BF03B}"/>
                  </a:ext>
                </a:extLst>
              </p:cNvPr>
              <p:cNvSpPr txBox="1"/>
              <p:nvPr/>
            </p:nvSpPr>
            <p:spPr>
              <a:xfrm>
                <a:off x="283813" y="4209405"/>
                <a:ext cx="2912079" cy="923330"/>
              </a:xfrm>
              <a:prstGeom prst="rect">
                <a:avLst/>
              </a:prstGeom>
              <a:noFill/>
            </p:spPr>
            <p:txBody>
              <a:bodyPr wrap="none" rtlCol="0">
                <a:spAutoFit/>
              </a:bodyPr>
              <a:lstStyle/>
              <a:p>
                <a:r>
                  <a:rPr lang="en-US" sz="5400" dirty="0">
                    <a:solidFill>
                      <a:srgbClr val="00B050"/>
                    </a:solidFill>
                  </a:rPr>
                  <a:t>velocity </a:t>
                </a:r>
                <a14:m>
                  <m:oMath xmlns:m="http://schemas.openxmlformats.org/officeDocument/2006/math">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𝑣</m:t>
                        </m:r>
                      </m:e>
                    </m:acc>
                  </m:oMath>
                </a14:m>
                <a:endParaRPr lang="en-CA" sz="5400" dirty="0">
                  <a:solidFill>
                    <a:srgbClr val="00B050"/>
                  </a:solidFill>
                </a:endParaRPr>
              </a:p>
            </p:txBody>
          </p:sp>
        </mc:Choice>
        <mc:Fallback xmlns="">
          <p:sp>
            <p:nvSpPr>
              <p:cNvPr id="17" name="TextBox 16">
                <a:extLst>
                  <a:ext uri="{FF2B5EF4-FFF2-40B4-BE49-F238E27FC236}">
                    <a16:creationId xmlns:a16="http://schemas.microsoft.com/office/drawing/2014/main" id="{A19DABFE-533A-4ECE-8D3C-12BE326BF03B}"/>
                  </a:ext>
                </a:extLst>
              </p:cNvPr>
              <p:cNvSpPr txBox="1">
                <a:spLocks noRot="1" noChangeAspect="1" noMove="1" noResize="1" noEditPoints="1" noAdjustHandles="1" noChangeArrowheads="1" noChangeShapeType="1" noTextEdit="1"/>
              </p:cNvSpPr>
              <p:nvPr/>
            </p:nvSpPr>
            <p:spPr>
              <a:xfrm>
                <a:off x="283813" y="4209405"/>
                <a:ext cx="2912079" cy="923330"/>
              </a:xfrm>
              <a:prstGeom prst="rect">
                <a:avLst/>
              </a:prstGeom>
              <a:blipFill>
                <a:blip r:embed="rId6"/>
                <a:stretch>
                  <a:fillRect l="-11321"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7CDEB7C-D1F3-4814-BA16-D77C1CE4A60C}"/>
                  </a:ext>
                </a:extLst>
              </p:cNvPr>
              <p:cNvSpPr txBox="1"/>
              <p:nvPr/>
            </p:nvSpPr>
            <p:spPr>
              <a:xfrm>
                <a:off x="1543052" y="5032429"/>
                <a:ext cx="4059573" cy="923330"/>
              </a:xfrm>
              <a:prstGeom prst="rect">
                <a:avLst/>
              </a:prstGeom>
              <a:noFill/>
            </p:spPr>
            <p:txBody>
              <a:bodyPr wrap="none" rtlCol="0">
                <a:spAutoFit/>
              </a:bodyPr>
              <a:lstStyle/>
              <a:p>
                <a:r>
                  <a:rPr lang="en-US" sz="5400" dirty="0">
                    <a:solidFill>
                      <a:srgbClr val="7030A0"/>
                    </a:solidFill>
                  </a:rPr>
                  <a:t>momentum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𝑝</m:t>
                        </m:r>
                      </m:e>
                    </m:acc>
                  </m:oMath>
                </a14:m>
                <a:endParaRPr lang="en-CA" sz="5400" dirty="0">
                  <a:solidFill>
                    <a:srgbClr val="7030A0"/>
                  </a:solidFill>
                </a:endParaRPr>
              </a:p>
            </p:txBody>
          </p:sp>
        </mc:Choice>
        <mc:Fallback xmlns="">
          <p:sp>
            <p:nvSpPr>
              <p:cNvPr id="18" name="TextBox 17">
                <a:extLst>
                  <a:ext uri="{FF2B5EF4-FFF2-40B4-BE49-F238E27FC236}">
                    <a16:creationId xmlns:a16="http://schemas.microsoft.com/office/drawing/2014/main" id="{87CDEB7C-D1F3-4814-BA16-D77C1CE4A60C}"/>
                  </a:ext>
                </a:extLst>
              </p:cNvPr>
              <p:cNvSpPr txBox="1">
                <a:spLocks noRot="1" noChangeAspect="1" noMove="1" noResize="1" noEditPoints="1" noAdjustHandles="1" noChangeArrowheads="1" noChangeShapeType="1" noTextEdit="1"/>
              </p:cNvSpPr>
              <p:nvPr/>
            </p:nvSpPr>
            <p:spPr>
              <a:xfrm>
                <a:off x="1543052" y="5032429"/>
                <a:ext cx="4059573" cy="923330"/>
              </a:xfrm>
              <a:prstGeom prst="rect">
                <a:avLst/>
              </a:prstGeom>
              <a:blipFill>
                <a:blip r:embed="rId7"/>
                <a:stretch>
                  <a:fillRect l="-7958"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45FAA6-50D9-4271-A680-606B1AD6D8BB}"/>
                  </a:ext>
                </a:extLst>
              </p:cNvPr>
              <p:cNvSpPr txBox="1"/>
              <p:nvPr/>
            </p:nvSpPr>
            <p:spPr>
              <a:xfrm>
                <a:off x="452780" y="5934670"/>
                <a:ext cx="5031698" cy="923330"/>
              </a:xfrm>
              <a:prstGeom prst="rect">
                <a:avLst/>
              </a:prstGeom>
              <a:noFill/>
            </p:spPr>
            <p:txBody>
              <a:bodyPr wrap="none" rtlCol="0">
                <a:spAutoFit/>
              </a:bodyPr>
              <a:lstStyle/>
              <a:p>
                <a:r>
                  <a:rPr lang="en-US" sz="5400" dirty="0">
                    <a:solidFill>
                      <a:srgbClr val="F88F02"/>
                    </a:solidFill>
                  </a:rPr>
                  <a:t>kinetic energy </a:t>
                </a:r>
                <a14:m>
                  <m:oMath xmlns:m="http://schemas.openxmlformats.org/officeDocument/2006/math">
                    <m:sSub>
                      <m:sSubPr>
                        <m:ctrlPr>
                          <a:rPr lang="en-US" sz="5400" i="1">
                            <a:solidFill>
                              <a:srgbClr val="F88F02"/>
                            </a:solidFill>
                            <a:latin typeface="Cambria Math" panose="02040503050406030204" pitchFamily="18" charset="0"/>
                          </a:rPr>
                        </m:ctrlPr>
                      </m:sSubPr>
                      <m:e>
                        <m:r>
                          <a:rPr lang="en-US" sz="5400" i="1">
                            <a:solidFill>
                              <a:srgbClr val="F88F02"/>
                            </a:solidFill>
                            <a:latin typeface="Cambria Math" panose="02040503050406030204" pitchFamily="18" charset="0"/>
                          </a:rPr>
                          <m:t>𝐸</m:t>
                        </m:r>
                      </m:e>
                      <m:sub>
                        <m:r>
                          <a:rPr lang="en-US" sz="5400" i="1">
                            <a:solidFill>
                              <a:srgbClr val="F88F02"/>
                            </a:solidFill>
                            <a:latin typeface="Cambria Math" panose="02040503050406030204" pitchFamily="18" charset="0"/>
                          </a:rPr>
                          <m:t>𝑘</m:t>
                        </m:r>
                      </m:sub>
                    </m:sSub>
                  </m:oMath>
                </a14:m>
                <a:endParaRPr lang="en-CA" sz="5400" dirty="0">
                  <a:solidFill>
                    <a:srgbClr val="F88F02"/>
                  </a:solidFill>
                </a:endParaRPr>
              </a:p>
            </p:txBody>
          </p:sp>
        </mc:Choice>
        <mc:Fallback xmlns="">
          <p:sp>
            <p:nvSpPr>
              <p:cNvPr id="19" name="TextBox 18">
                <a:extLst>
                  <a:ext uri="{FF2B5EF4-FFF2-40B4-BE49-F238E27FC236}">
                    <a16:creationId xmlns:a16="http://schemas.microsoft.com/office/drawing/2014/main" id="{1F45FAA6-50D9-4271-A680-606B1AD6D8BB}"/>
                  </a:ext>
                </a:extLst>
              </p:cNvPr>
              <p:cNvSpPr txBox="1">
                <a:spLocks noRot="1" noChangeAspect="1" noMove="1" noResize="1" noEditPoints="1" noAdjustHandles="1" noChangeArrowheads="1" noChangeShapeType="1" noTextEdit="1"/>
              </p:cNvSpPr>
              <p:nvPr/>
            </p:nvSpPr>
            <p:spPr>
              <a:xfrm>
                <a:off x="452780" y="5934670"/>
                <a:ext cx="5031698" cy="923330"/>
              </a:xfrm>
              <a:prstGeom prst="rect">
                <a:avLst/>
              </a:prstGeom>
              <a:blipFill>
                <a:blip r:embed="rId8"/>
                <a:stretch>
                  <a:fillRect l="-6416"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34615F-02ED-418B-B198-9F94864856AA}"/>
                  </a:ext>
                </a:extLst>
              </p:cNvPr>
              <p:cNvSpPr txBox="1"/>
              <p:nvPr/>
            </p:nvSpPr>
            <p:spPr>
              <a:xfrm>
                <a:off x="2590774" y="2524733"/>
                <a:ext cx="3604961" cy="830997"/>
              </a:xfrm>
              <a:prstGeom prst="rect">
                <a:avLst/>
              </a:prstGeom>
              <a:noFill/>
            </p:spPr>
            <p:txBody>
              <a:bodyPr wrap="none" rtlCol="0">
                <a:spAutoFit/>
              </a:bodyPr>
              <a:lstStyle/>
              <a:p>
                <a:r>
                  <a:rPr lang="en-US" sz="4800" dirty="0">
                    <a:solidFill>
                      <a:srgbClr val="002060"/>
                    </a:solidFill>
                  </a:rPr>
                  <a:t>space/size </a:t>
                </a:r>
                <a14:m>
                  <m:oMath xmlns:m="http://schemas.openxmlformats.org/officeDocument/2006/math">
                    <m:r>
                      <m:rPr>
                        <m:sty m:val="p"/>
                      </m:rPr>
                      <a:rPr lang="en-US" sz="4800" b="0" i="0" smtClean="0">
                        <a:solidFill>
                          <a:srgbClr val="002060"/>
                        </a:solidFill>
                        <a:latin typeface="Cambria Math" panose="02040503050406030204" pitchFamily="18" charset="0"/>
                      </a:rPr>
                      <m:t>Δ</m:t>
                    </m:r>
                    <m:r>
                      <a:rPr lang="en-US" sz="4800" b="0" i="1" smtClean="0">
                        <a:solidFill>
                          <a:srgbClr val="002060"/>
                        </a:solidFill>
                        <a:latin typeface="Cambria Math" panose="02040503050406030204" pitchFamily="18" charset="0"/>
                      </a:rPr>
                      <m:t>𝑥</m:t>
                    </m:r>
                  </m:oMath>
                </a14:m>
                <a:endParaRPr lang="en-CA" sz="4800" dirty="0">
                  <a:solidFill>
                    <a:srgbClr val="002060"/>
                  </a:solidFill>
                </a:endParaRPr>
              </a:p>
            </p:txBody>
          </p:sp>
        </mc:Choice>
        <mc:Fallback xmlns="">
          <p:sp>
            <p:nvSpPr>
              <p:cNvPr id="15" name="TextBox 14">
                <a:extLst>
                  <a:ext uri="{FF2B5EF4-FFF2-40B4-BE49-F238E27FC236}">
                    <a16:creationId xmlns:a16="http://schemas.microsoft.com/office/drawing/2014/main" id="{CA34615F-02ED-418B-B198-9F94864856AA}"/>
                  </a:ext>
                </a:extLst>
              </p:cNvPr>
              <p:cNvSpPr txBox="1">
                <a:spLocks noRot="1" noChangeAspect="1" noMove="1" noResize="1" noEditPoints="1" noAdjustHandles="1" noChangeArrowheads="1" noChangeShapeType="1" noTextEdit="1"/>
              </p:cNvSpPr>
              <p:nvPr/>
            </p:nvSpPr>
            <p:spPr>
              <a:xfrm>
                <a:off x="2590774" y="2524733"/>
                <a:ext cx="3604961" cy="830997"/>
              </a:xfrm>
              <a:prstGeom prst="rect">
                <a:avLst/>
              </a:prstGeom>
              <a:blipFill>
                <a:blip r:embed="rId9"/>
                <a:stretch>
                  <a:fillRect l="-7783" t="-16176"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B993775-F1DF-4A07-A13E-94637288E272}"/>
                  </a:ext>
                </a:extLst>
              </p:cNvPr>
              <p:cNvSpPr txBox="1"/>
              <p:nvPr/>
            </p:nvSpPr>
            <p:spPr>
              <a:xfrm>
                <a:off x="68844" y="2486633"/>
                <a:ext cx="2331985" cy="923330"/>
              </a:xfrm>
              <a:prstGeom prst="rect">
                <a:avLst/>
              </a:prstGeom>
              <a:noFill/>
            </p:spPr>
            <p:txBody>
              <a:bodyPr wrap="none" rtlCol="0">
                <a:spAutoFit/>
              </a:bodyPr>
              <a:lstStyle/>
              <a:p>
                <a:r>
                  <a:rPr lang="en-US" sz="5400" dirty="0">
                    <a:solidFill>
                      <a:schemeClr val="accent6">
                        <a:lumMod val="50000"/>
                      </a:schemeClr>
                    </a:solidFill>
                  </a:rPr>
                  <a:t>time </a:t>
                </a:r>
                <a14:m>
                  <m:oMath xmlns:m="http://schemas.openxmlformats.org/officeDocument/2006/math">
                    <m:r>
                      <m:rPr>
                        <m:sty m:val="p"/>
                      </m:rPr>
                      <a:rPr lang="en-US" sz="5400" b="0" i="0" smtClean="0">
                        <a:solidFill>
                          <a:schemeClr val="accent6">
                            <a:lumMod val="50000"/>
                          </a:schemeClr>
                        </a:solidFill>
                        <a:latin typeface="Cambria Math" panose="02040503050406030204" pitchFamily="18" charset="0"/>
                      </a:rPr>
                      <m:t>Δ</m:t>
                    </m:r>
                    <m:r>
                      <a:rPr lang="en-US" sz="5400" b="0" i="1" smtClean="0">
                        <a:solidFill>
                          <a:schemeClr val="accent6">
                            <a:lumMod val="50000"/>
                          </a:schemeClr>
                        </a:solidFill>
                        <a:latin typeface="Cambria Math" panose="02040503050406030204" pitchFamily="18" charset="0"/>
                      </a:rPr>
                      <m:t>𝑡</m:t>
                    </m:r>
                  </m:oMath>
                </a14:m>
                <a:endParaRPr lang="en-CA" sz="5400" dirty="0">
                  <a:solidFill>
                    <a:schemeClr val="accent6">
                      <a:lumMod val="50000"/>
                    </a:schemeClr>
                  </a:solidFill>
                </a:endParaRPr>
              </a:p>
            </p:txBody>
          </p:sp>
        </mc:Choice>
        <mc:Fallback xmlns="">
          <p:sp>
            <p:nvSpPr>
              <p:cNvPr id="16" name="TextBox 15">
                <a:extLst>
                  <a:ext uri="{FF2B5EF4-FFF2-40B4-BE49-F238E27FC236}">
                    <a16:creationId xmlns:a16="http://schemas.microsoft.com/office/drawing/2014/main" id="{2B993775-F1DF-4A07-A13E-94637288E272}"/>
                  </a:ext>
                </a:extLst>
              </p:cNvPr>
              <p:cNvSpPr txBox="1">
                <a:spLocks noRot="1" noChangeAspect="1" noMove="1" noResize="1" noEditPoints="1" noAdjustHandles="1" noChangeArrowheads="1" noChangeShapeType="1" noTextEdit="1"/>
              </p:cNvSpPr>
              <p:nvPr/>
            </p:nvSpPr>
            <p:spPr>
              <a:xfrm>
                <a:off x="68844" y="2486633"/>
                <a:ext cx="2331985" cy="923330"/>
              </a:xfrm>
              <a:prstGeom prst="rect">
                <a:avLst/>
              </a:prstGeom>
              <a:blipFill>
                <a:blip r:embed="rId10"/>
                <a:stretch>
                  <a:fillRect l="-13838" t="-17881" b="-40397"/>
                </a:stretch>
              </a:blipFill>
            </p:spPr>
            <p:txBody>
              <a:bodyPr/>
              <a:lstStyle/>
              <a:p>
                <a:r>
                  <a:rPr lang="en-CA">
                    <a:noFill/>
                  </a:rPr>
                  <a:t> </a:t>
                </a:r>
              </a:p>
            </p:txBody>
          </p:sp>
        </mc:Fallback>
      </mc:AlternateContent>
      <p:cxnSp>
        <p:nvCxnSpPr>
          <p:cNvPr id="5" name="Straight Connector 4">
            <a:extLst>
              <a:ext uri="{FF2B5EF4-FFF2-40B4-BE49-F238E27FC236}">
                <a16:creationId xmlns:a16="http://schemas.microsoft.com/office/drawing/2014/main" id="{748EF566-65B6-4549-8977-423366C8AE69}"/>
              </a:ext>
            </a:extLst>
          </p:cNvPr>
          <p:cNvCxnSpPr>
            <a:cxnSpLocks/>
          </p:cNvCxnSpPr>
          <p:nvPr/>
        </p:nvCxnSpPr>
        <p:spPr>
          <a:xfrm>
            <a:off x="6381750" y="4038600"/>
            <a:ext cx="5600700" cy="0"/>
          </a:xfrm>
          <a:prstGeom prst="line">
            <a:avLst/>
          </a:prstGeom>
          <a:ln w="38100">
            <a:solidFill>
              <a:schemeClr val="bg1">
                <a:lumMod val="50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2152F61-D262-43C8-93A1-3AC61889C551}"/>
                  </a:ext>
                </a:extLst>
              </p:cNvPr>
              <p:cNvSpPr txBox="1"/>
              <p:nvPr/>
            </p:nvSpPr>
            <p:spPr>
              <a:xfrm>
                <a:off x="6791112" y="4952565"/>
                <a:ext cx="4461414" cy="769441"/>
              </a:xfrm>
              <a:prstGeom prst="rect">
                <a:avLst/>
              </a:prstGeom>
              <a:noFill/>
              <a:ln>
                <a:solidFill>
                  <a:schemeClr val="bg1"/>
                </a:solidFill>
              </a:ln>
              <a:effectLst>
                <a:glow rad="228600">
                  <a:srgbClr val="FFCF01">
                    <a:alpha val="40000"/>
                  </a:srgbClr>
                </a:glo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𝑐</m:t>
                      </m:r>
                      <m:r>
                        <a:rPr lang="en-US" sz="4400" b="0" i="1" smtClean="0">
                          <a:solidFill>
                            <a:schemeClr val="tx1"/>
                          </a:solidFill>
                          <a:latin typeface="Cambria Math" panose="02040503050406030204" pitchFamily="18" charset="0"/>
                        </a:rPr>
                        <m:t>=3×</m:t>
                      </m:r>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10</m:t>
                          </m:r>
                        </m:e>
                        <m:sup>
                          <m:r>
                            <a:rPr lang="en-US" sz="4400" b="0" i="1" smtClean="0">
                              <a:solidFill>
                                <a:schemeClr val="tx1"/>
                              </a:solidFill>
                              <a:latin typeface="Cambria Math" panose="02040503050406030204" pitchFamily="18" charset="0"/>
                            </a:rPr>
                            <m:t>8</m:t>
                          </m:r>
                        </m:sup>
                      </m:sSup>
                      <m:r>
                        <a:rPr lang="en-US" sz="4400" b="0" i="1" smtClean="0">
                          <a:solidFill>
                            <a:schemeClr val="tx1"/>
                          </a:solidFill>
                          <a:latin typeface="Cambria Math" panose="02040503050406030204" pitchFamily="18" charset="0"/>
                        </a:rPr>
                        <m:t>  </m:t>
                      </m:r>
                      <m:r>
                        <a:rPr lang="en-US" sz="4400" b="0" i="1" smtClean="0">
                          <a:solidFill>
                            <a:schemeClr val="tx1"/>
                          </a:solidFill>
                          <a:latin typeface="Cambria Math" panose="02040503050406030204" pitchFamily="18" charset="0"/>
                        </a:rPr>
                        <m:t>𝑚</m:t>
                      </m:r>
                      <m:r>
                        <a:rPr lang="en-US" sz="4400" b="0" i="1" smtClean="0">
                          <a:solidFill>
                            <a:schemeClr val="tx1"/>
                          </a:solidFill>
                          <a:latin typeface="Cambria Math" panose="02040503050406030204" pitchFamily="18" charset="0"/>
                        </a:rPr>
                        <m:t>/</m:t>
                      </m:r>
                      <m:r>
                        <a:rPr lang="en-US" sz="4400" b="0" i="1" smtClean="0">
                          <a:solidFill>
                            <a:schemeClr val="tx1"/>
                          </a:solidFill>
                          <a:latin typeface="Cambria Math" panose="02040503050406030204" pitchFamily="18" charset="0"/>
                        </a:rPr>
                        <m:t>𝑠</m:t>
                      </m:r>
                    </m:oMath>
                  </m:oMathPara>
                </a14:m>
                <a:endParaRPr lang="en-CA" sz="4400" dirty="0">
                  <a:solidFill>
                    <a:schemeClr val="tx1"/>
                  </a:solidFill>
                </a:endParaRPr>
              </a:p>
            </p:txBody>
          </p:sp>
        </mc:Choice>
        <mc:Fallback xmlns="">
          <p:sp>
            <p:nvSpPr>
              <p:cNvPr id="24" name="TextBox 23">
                <a:extLst>
                  <a:ext uri="{FF2B5EF4-FFF2-40B4-BE49-F238E27FC236}">
                    <a16:creationId xmlns:a16="http://schemas.microsoft.com/office/drawing/2014/main" id="{A2152F61-D262-43C8-93A1-3AC61889C551}"/>
                  </a:ext>
                </a:extLst>
              </p:cNvPr>
              <p:cNvSpPr txBox="1">
                <a:spLocks noRot="1" noChangeAspect="1" noMove="1" noResize="1" noEditPoints="1" noAdjustHandles="1" noChangeArrowheads="1" noChangeShapeType="1" noTextEdit="1"/>
              </p:cNvSpPr>
              <p:nvPr/>
            </p:nvSpPr>
            <p:spPr>
              <a:xfrm>
                <a:off x="6791112" y="4952565"/>
                <a:ext cx="4461414" cy="769441"/>
              </a:xfrm>
              <a:prstGeom prst="rect">
                <a:avLst/>
              </a:prstGeom>
              <a:blipFill>
                <a:blip r:embed="rId12"/>
                <a:stretch>
                  <a:fillRect/>
                </a:stretch>
              </a:blipFill>
              <a:ln>
                <a:solidFill>
                  <a:schemeClr val="bg1"/>
                </a:solidFill>
              </a:ln>
              <a:effectLst>
                <a:glow rad="228600">
                  <a:srgbClr val="FFCF01">
                    <a:alpha val="40000"/>
                  </a:srgbClr>
                </a:glow>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3E880F1-F8A4-4523-9F12-8B5DBFFB8076}"/>
                  </a:ext>
                </a:extLst>
              </p:cNvPr>
              <p:cNvSpPr txBox="1"/>
              <p:nvPr/>
            </p:nvSpPr>
            <p:spPr>
              <a:xfrm>
                <a:off x="8734212" y="5886015"/>
                <a:ext cx="3613040" cy="843244"/>
              </a:xfrm>
              <a:prstGeom prst="rect">
                <a:avLst/>
              </a:prstGeom>
              <a:noFill/>
            </p:spPr>
            <p:txBody>
              <a:bodyPr wrap="none" rtlCol="0">
                <a:spAutoFit/>
              </a:bodyPr>
              <a:lstStyle/>
              <a:p>
                <a14:m>
                  <m:oMath xmlns:m="http://schemas.openxmlformats.org/officeDocument/2006/math">
                    <m:sSub>
                      <m:sSubPr>
                        <m:ctrlPr>
                          <a:rPr lang="en-US" sz="3600" i="1">
                            <a:solidFill>
                              <a:srgbClr val="0070C0"/>
                            </a:solidFill>
                            <a:latin typeface="Cambria Math" panose="02040503050406030204" pitchFamily="18" charset="0"/>
                          </a:rPr>
                        </m:ctrlPr>
                      </m:sSubPr>
                      <m:e>
                        <m:acc>
                          <m:accPr>
                            <m:chr m:val="⃗"/>
                            <m:ctrlPr>
                              <a:rPr lang="en-US" sz="3600" i="1">
                                <a:solidFill>
                                  <a:srgbClr val="0070C0"/>
                                </a:solidFill>
                                <a:latin typeface="Cambria Math" panose="02040503050406030204" pitchFamily="18" charset="0"/>
                              </a:rPr>
                            </m:ctrlPr>
                          </m:accPr>
                          <m:e>
                            <m:r>
                              <a:rPr lang="en-US" sz="3600" i="1">
                                <a:solidFill>
                                  <a:srgbClr val="0070C0"/>
                                </a:solidFill>
                                <a:latin typeface="Cambria Math" panose="02040503050406030204" pitchFamily="18" charset="0"/>
                              </a:rPr>
                              <m:t>𝐹</m:t>
                            </m:r>
                          </m:e>
                        </m:acc>
                      </m:e>
                      <m:sub>
                        <m:r>
                          <a:rPr lang="en-US" sz="3600" i="1">
                            <a:solidFill>
                              <a:srgbClr val="0070C0"/>
                            </a:solidFill>
                            <a:latin typeface="Cambria Math" panose="02040503050406030204" pitchFamily="18" charset="0"/>
                          </a:rPr>
                          <m:t>𝐺</m:t>
                        </m:r>
                      </m:sub>
                    </m:sSub>
                    <m:r>
                      <a:rPr lang="en-US" sz="3600" i="1">
                        <a:solidFill>
                          <a:srgbClr val="0070C0"/>
                        </a:solidFill>
                        <a:latin typeface="Cambria Math" panose="02040503050406030204" pitchFamily="18" charset="0"/>
                      </a:rPr>
                      <m:t>=</m:t>
                    </m:r>
                    <m:r>
                      <a:rPr lang="en-US" sz="3600" i="1">
                        <a:solidFill>
                          <a:srgbClr val="0070C0"/>
                        </a:solidFill>
                        <a:latin typeface="Cambria Math" panose="02040503050406030204" pitchFamily="18" charset="0"/>
                      </a:rPr>
                      <m:t>𝐺</m:t>
                    </m:r>
                    <m:f>
                      <m:fPr>
                        <m:ctrlPr>
                          <a:rPr lang="en-US" sz="3600" i="1">
                            <a:solidFill>
                              <a:srgbClr val="0070C0"/>
                            </a:solidFill>
                            <a:latin typeface="Cambria Math" panose="02040503050406030204" pitchFamily="18" charset="0"/>
                          </a:rPr>
                        </m:ctrlPr>
                      </m:fPr>
                      <m:num>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𝑚</m:t>
                            </m:r>
                          </m:e>
                          <m:sub>
                            <m:r>
                              <a:rPr lang="en-US" sz="3600" i="1">
                                <a:solidFill>
                                  <a:srgbClr val="0070C0"/>
                                </a:solidFill>
                                <a:latin typeface="Cambria Math" panose="02040503050406030204" pitchFamily="18" charset="0"/>
                              </a:rPr>
                              <m:t>1</m:t>
                            </m:r>
                          </m:sub>
                        </m:sSub>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𝑚</m:t>
                            </m:r>
                          </m:e>
                          <m:sub>
                            <m:r>
                              <a:rPr lang="en-US" sz="3600" i="1">
                                <a:solidFill>
                                  <a:srgbClr val="0070C0"/>
                                </a:solidFill>
                                <a:latin typeface="Cambria Math" panose="02040503050406030204" pitchFamily="18" charset="0"/>
                              </a:rPr>
                              <m:t>2</m:t>
                            </m:r>
                          </m:sub>
                        </m:sSub>
                      </m:num>
                      <m:den>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𝑟</m:t>
                            </m:r>
                          </m:e>
                          <m:sup>
                            <m:r>
                              <a:rPr lang="en-US" sz="3600" i="1">
                                <a:solidFill>
                                  <a:srgbClr val="0070C0"/>
                                </a:solidFill>
                                <a:latin typeface="Cambria Math" panose="02040503050406030204" pitchFamily="18" charset="0"/>
                              </a:rPr>
                              <m:t>2</m:t>
                            </m:r>
                          </m:sup>
                        </m:sSup>
                      </m:den>
                    </m:f>
                  </m:oMath>
                </a14:m>
                <a:r>
                  <a:rPr lang="en-US" sz="3600" dirty="0">
                    <a:solidFill>
                      <a:srgbClr val="0070C0"/>
                    </a:solidFill>
                  </a:rPr>
                  <a:t> </a:t>
                </a:r>
                <a14:m>
                  <m:oMath xmlns:m="http://schemas.openxmlformats.org/officeDocument/2006/math">
                    <m:r>
                      <a:rPr lang="en-US" sz="2400" i="1">
                        <a:solidFill>
                          <a:srgbClr val="0070C0"/>
                        </a:solidFill>
                        <a:latin typeface="Cambria Math" panose="02040503050406030204" pitchFamily="18" charset="0"/>
                      </a:rPr>
                      <m:t>(−</m:t>
                    </m:r>
                    <m:acc>
                      <m:accPr>
                        <m:chr m:val="̂"/>
                        <m:ctrlPr>
                          <a:rPr lang="en-US" sz="2400" i="1">
                            <a:solidFill>
                              <a:srgbClr val="0070C0"/>
                            </a:solidFill>
                            <a:latin typeface="Cambria Math" panose="02040503050406030204" pitchFamily="18" charset="0"/>
                          </a:rPr>
                        </m:ctrlPr>
                      </m:accPr>
                      <m:e>
                        <m:r>
                          <a:rPr lang="en-US" sz="2400" i="1">
                            <a:solidFill>
                              <a:srgbClr val="0070C0"/>
                            </a:solidFill>
                            <a:latin typeface="Cambria Math" panose="02040503050406030204" pitchFamily="18" charset="0"/>
                          </a:rPr>
                          <m:t>𝑟</m:t>
                        </m:r>
                      </m:e>
                    </m:acc>
                    <m:r>
                      <a:rPr lang="en-US" sz="2400" i="1">
                        <a:solidFill>
                          <a:srgbClr val="0070C0"/>
                        </a:solidFill>
                        <a:latin typeface="Cambria Math" panose="02040503050406030204" pitchFamily="18" charset="0"/>
                      </a:rPr>
                      <m:t>)</m:t>
                    </m:r>
                  </m:oMath>
                </a14:m>
                <a:r>
                  <a:rPr lang="en-CA" sz="3600" dirty="0">
                    <a:solidFill>
                      <a:srgbClr val="0070C0"/>
                    </a:solidFill>
                  </a:rPr>
                  <a:t> </a:t>
                </a:r>
              </a:p>
            </p:txBody>
          </p:sp>
        </mc:Choice>
        <mc:Fallback xmlns="">
          <p:sp>
            <p:nvSpPr>
              <p:cNvPr id="23" name="TextBox 22">
                <a:extLst>
                  <a:ext uri="{FF2B5EF4-FFF2-40B4-BE49-F238E27FC236}">
                    <a16:creationId xmlns:a16="http://schemas.microsoft.com/office/drawing/2014/main" id="{13E880F1-F8A4-4523-9F12-8B5DBFFB8076}"/>
                  </a:ext>
                </a:extLst>
              </p:cNvPr>
              <p:cNvSpPr txBox="1">
                <a:spLocks noRot="1" noChangeAspect="1" noMove="1" noResize="1" noEditPoints="1" noAdjustHandles="1" noChangeArrowheads="1" noChangeShapeType="1" noTextEdit="1"/>
              </p:cNvSpPr>
              <p:nvPr/>
            </p:nvSpPr>
            <p:spPr>
              <a:xfrm>
                <a:off x="8734212" y="5886015"/>
                <a:ext cx="3613040" cy="843244"/>
              </a:xfrm>
              <a:prstGeom prst="rect">
                <a:avLst/>
              </a:prstGeom>
              <a:blipFill>
                <a:blip r:embed="rId14"/>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547112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658">
        <p159:morph option="byObject"/>
      </p:transition>
    </mc:Choice>
    <mc:Fallback xmlns="">
      <p:transition spd="slow" advTm="10658">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4400039-9B4E-4CEC-AAE4-8CD663D16ADA}"/>
              </a:ext>
            </a:extLst>
          </p:cNvPr>
          <p:cNvGrpSpPr/>
          <p:nvPr/>
        </p:nvGrpSpPr>
        <p:grpSpPr>
          <a:xfrm>
            <a:off x="7914200" y="551375"/>
            <a:ext cx="2582350" cy="2582350"/>
            <a:chOff x="7361750" y="2008701"/>
            <a:chExt cx="3125274" cy="3125274"/>
          </a:xfrm>
        </p:grpSpPr>
        <p:pic>
          <p:nvPicPr>
            <p:cNvPr id="9218" name="Picture 2" descr="Image result for ruler transparent background">
              <a:extLst>
                <a:ext uri="{FF2B5EF4-FFF2-40B4-BE49-F238E27FC236}">
                  <a16:creationId xmlns:a16="http://schemas.microsoft.com/office/drawing/2014/main" id="{0E1B3D91-00BB-4583-9DEC-20C71291E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5749" y="4131701"/>
              <a:ext cx="2581275" cy="10022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ruler transparent background">
              <a:extLst>
                <a:ext uri="{FF2B5EF4-FFF2-40B4-BE49-F238E27FC236}">
                  <a16:creationId xmlns:a16="http://schemas.microsoft.com/office/drawing/2014/main" id="{A713A3CE-A8E4-49B6-B8FB-9EB62C3C3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572249" y="2798202"/>
              <a:ext cx="2581275" cy="1002274"/>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C53D74FF-D0EA-4AA5-A558-64F422152015}"/>
              </a:ext>
            </a:extLst>
          </p:cNvPr>
          <p:cNvSpPr txBox="1"/>
          <p:nvPr/>
        </p:nvSpPr>
        <p:spPr>
          <a:xfrm>
            <a:off x="374359" y="171450"/>
            <a:ext cx="5566653" cy="1323439"/>
          </a:xfrm>
          <a:prstGeom prst="rect">
            <a:avLst/>
          </a:prstGeom>
          <a:noFill/>
        </p:spPr>
        <p:txBody>
          <a:bodyPr wrap="none" rtlCol="0">
            <a:spAutoFit/>
          </a:bodyPr>
          <a:lstStyle/>
          <a:p>
            <a:pPr algn="ctr"/>
            <a:r>
              <a:rPr lang="en-US" sz="4000" dirty="0"/>
              <a:t>Length Contraction:</a:t>
            </a:r>
          </a:p>
          <a:p>
            <a:pPr algn="ctr"/>
            <a:r>
              <a:rPr lang="en-US" sz="4000" dirty="0">
                <a:solidFill>
                  <a:srgbClr val="FF0000"/>
                </a:solidFill>
              </a:rPr>
              <a:t>Moving rods </a:t>
            </a:r>
            <a:r>
              <a:rPr lang="en-US" sz="4000" dirty="0"/>
              <a:t>appear short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BCEE7E-ADE4-490B-A76E-003E0F16EFBB}"/>
                  </a:ext>
                </a:extLst>
              </p:cNvPr>
              <p:cNvSpPr txBox="1"/>
              <p:nvPr/>
            </p:nvSpPr>
            <p:spPr>
              <a:xfrm>
                <a:off x="1247322" y="1857636"/>
                <a:ext cx="3728265" cy="1514582"/>
              </a:xfrm>
              <a:prstGeom prst="rect">
                <a:avLst/>
              </a:prstGeom>
              <a:noFill/>
              <a:ln w="57150">
                <a:solidFill>
                  <a:schemeClr val="tx1"/>
                </a:solidFill>
              </a:ln>
            </p:spPr>
            <p:txBody>
              <a:bodyPr wrap="none" rtlCol="0">
                <a:spAutoFit/>
              </a:bodyPr>
              <a:lstStyle/>
              <a:p>
                <a:r>
                  <a:rPr lang="en-US" sz="6000" dirty="0">
                    <a:solidFill>
                      <a:srgbClr val="FF0000"/>
                    </a:solidFill>
                  </a:rPr>
                  <a:t> </a:t>
                </a:r>
                <a14:m>
                  <m:oMath xmlns:m="http://schemas.openxmlformats.org/officeDocument/2006/math">
                    <m:r>
                      <a:rPr lang="en-US" sz="6000" i="1" smtClean="0">
                        <a:solidFill>
                          <a:srgbClr val="FF0000"/>
                        </a:solidFill>
                        <a:latin typeface="Cambria Math" panose="02040503050406030204" pitchFamily="18" charset="0"/>
                      </a:rPr>
                      <m:t>𝛥</m:t>
                    </m:r>
                    <m:acc>
                      <m:accPr>
                        <m:chr m:val="̃"/>
                        <m:ctrlPr>
                          <a:rPr lang="en-US" sz="6000" i="1">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𝑙</m:t>
                        </m:r>
                      </m:e>
                    </m:acc>
                    <m:r>
                      <a:rPr lang="en-US" sz="6000" i="1">
                        <a:latin typeface="Cambria Math" panose="02040503050406030204" pitchFamily="18" charset="0"/>
                      </a:rPr>
                      <m:t>=</m:t>
                    </m:r>
                    <m:r>
                      <a:rPr lang="en-US" sz="6000" i="1">
                        <a:solidFill>
                          <a:srgbClr val="00B050"/>
                        </a:solidFill>
                        <a:latin typeface="Cambria Math" panose="02040503050406030204" pitchFamily="18" charset="0"/>
                      </a:rPr>
                      <m:t>𝛥</m:t>
                    </m:r>
                    <m:r>
                      <a:rPr lang="en-US" sz="6000" b="0" i="1" smtClean="0">
                        <a:solidFill>
                          <a:srgbClr val="00B050"/>
                        </a:solidFill>
                        <a:latin typeface="Cambria Math" panose="02040503050406030204" pitchFamily="18" charset="0"/>
                      </a:rPr>
                      <m:t>𝑙</m:t>
                    </m:r>
                    <m:f>
                      <m:fPr>
                        <m:ctrlPr>
                          <a:rPr lang="en-US" sz="6000" i="1" smtClean="0">
                            <a:solidFill>
                              <a:schemeClr val="tx1"/>
                            </a:solidFill>
                            <a:latin typeface="Cambria Math" panose="02040503050406030204" pitchFamily="18" charset="0"/>
                          </a:rPr>
                        </m:ctrlPr>
                      </m:fPr>
                      <m:num>
                        <m:r>
                          <a:rPr lang="en-US" sz="6000" i="1">
                            <a:solidFill>
                              <a:schemeClr val="tx1"/>
                            </a:solidFill>
                            <a:latin typeface="Cambria Math" panose="02040503050406030204" pitchFamily="18" charset="0"/>
                          </a:rPr>
                          <m:t>1</m:t>
                        </m:r>
                      </m:num>
                      <m:den>
                        <m:sSub>
                          <m:sSubPr>
                            <m:ctrlPr>
                              <a:rPr lang="en-US" sz="6000" i="1">
                                <a:solidFill>
                                  <a:schemeClr val="tx1"/>
                                </a:solidFill>
                                <a:latin typeface="Cambria Math" panose="02040503050406030204" pitchFamily="18" charset="0"/>
                              </a:rPr>
                            </m:ctrlPr>
                          </m:sSubPr>
                          <m:e>
                            <m:r>
                              <a:rPr lang="en-US" sz="6000" i="1">
                                <a:solidFill>
                                  <a:schemeClr val="tx1"/>
                                </a:solidFill>
                                <a:latin typeface="Cambria Math" panose="02040503050406030204" pitchFamily="18" charset="0"/>
                              </a:rPr>
                              <m:t>𝛾</m:t>
                            </m:r>
                          </m:e>
                          <m:sub>
                            <m:r>
                              <a:rPr lang="en-US" sz="6000" i="1">
                                <a:solidFill>
                                  <a:schemeClr val="tx1"/>
                                </a:solidFill>
                                <a:latin typeface="Cambria Math" panose="02040503050406030204" pitchFamily="18" charset="0"/>
                              </a:rPr>
                              <m:t>𝑣</m:t>
                            </m:r>
                          </m:sub>
                        </m:sSub>
                      </m:den>
                    </m:f>
                  </m:oMath>
                </a14:m>
                <a:r>
                  <a:rPr lang="en-CA" sz="6000" dirty="0"/>
                  <a:t> </a:t>
                </a:r>
              </a:p>
            </p:txBody>
          </p:sp>
        </mc:Choice>
        <mc:Fallback xmlns="">
          <p:sp>
            <p:nvSpPr>
              <p:cNvPr id="11" name="TextBox 10">
                <a:extLst>
                  <a:ext uri="{FF2B5EF4-FFF2-40B4-BE49-F238E27FC236}">
                    <a16:creationId xmlns:a16="http://schemas.microsoft.com/office/drawing/2014/main" id="{7CBCEE7E-ADE4-490B-A76E-003E0F16EFBB}"/>
                  </a:ext>
                </a:extLst>
              </p:cNvPr>
              <p:cNvSpPr txBox="1">
                <a:spLocks noRot="1" noChangeAspect="1" noMove="1" noResize="1" noEditPoints="1" noAdjustHandles="1" noChangeArrowheads="1" noChangeShapeType="1" noTextEdit="1"/>
              </p:cNvSpPr>
              <p:nvPr/>
            </p:nvSpPr>
            <p:spPr>
              <a:xfrm>
                <a:off x="1247322" y="1857636"/>
                <a:ext cx="3728265" cy="1514582"/>
              </a:xfrm>
              <a:prstGeom prst="rect">
                <a:avLst/>
              </a:prstGeom>
              <a:blipFill>
                <a:blip r:embed="rId7"/>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6" name="Ink 15">
                <a:extLst>
                  <a:ext uri="{FF2B5EF4-FFF2-40B4-BE49-F238E27FC236}">
                    <a16:creationId xmlns:a16="http://schemas.microsoft.com/office/drawing/2014/main" id="{09520247-30BE-4AF0-87EB-FCE6AC35D729}"/>
                  </a:ext>
                </a:extLst>
              </p14:cNvPr>
              <p14:cNvContentPartPr/>
              <p14:nvPr>
                <p:extLst>
                  <p:ext uri="{42D2F446-02D8-4167-A562-619A0277C38B}">
                    <p15:isNarration xmlns:p15="http://schemas.microsoft.com/office/powerpoint/2012/main" val="1"/>
                  </p:ext>
                </p:extLst>
              </p14:nvPr>
            </p14:nvContentPartPr>
            <p14:xfrm>
              <a:off x="6327720" y="564120"/>
              <a:ext cx="4296600" cy="5421600"/>
            </p14:xfrm>
          </p:contentPart>
        </mc:Choice>
        <mc:Fallback xmlns="">
          <p:pic>
            <p:nvPicPr>
              <p:cNvPr id="16" name="Ink 15">
                <a:extLst>
                  <a:ext uri="{FF2B5EF4-FFF2-40B4-BE49-F238E27FC236}">
                    <a16:creationId xmlns:a16="http://schemas.microsoft.com/office/drawing/2014/main" id="{09520247-30BE-4AF0-87EB-FCE6AC35D729}"/>
                  </a:ext>
                </a:extLst>
              </p:cNvPr>
              <p:cNvPicPr>
                <a:picLocks noGrp="1" noRot="1" noChangeAspect="1" noMove="1" noResize="1" noEditPoints="1" noAdjustHandles="1" noChangeArrowheads="1" noChangeShapeType="1"/>
              </p:cNvPicPr>
              <p:nvPr/>
            </p:nvPicPr>
            <p:blipFill>
              <a:blip r:embed="rId9"/>
              <a:stretch>
                <a:fillRect/>
              </a:stretch>
            </p:blipFill>
            <p:spPr>
              <a:xfrm>
                <a:off x="6318360" y="554760"/>
                <a:ext cx="4315320" cy="5440320"/>
              </a:xfrm>
              <a:prstGeom prst="rect">
                <a:avLst/>
              </a:prstGeom>
            </p:spPr>
          </p:pic>
        </mc:Fallback>
      </mc:AlternateContent>
      <p:grpSp>
        <p:nvGrpSpPr>
          <p:cNvPr id="28" name="Group 27">
            <a:extLst>
              <a:ext uri="{FF2B5EF4-FFF2-40B4-BE49-F238E27FC236}">
                <a16:creationId xmlns:a16="http://schemas.microsoft.com/office/drawing/2014/main" id="{14DAE24B-E5E8-4053-9A0C-05E0F6D0A322}"/>
              </a:ext>
            </a:extLst>
          </p:cNvPr>
          <p:cNvGrpSpPr/>
          <p:nvPr/>
        </p:nvGrpSpPr>
        <p:grpSpPr>
          <a:xfrm>
            <a:off x="7364770" y="4018475"/>
            <a:ext cx="2222500" cy="2582350"/>
            <a:chOff x="-2603500" y="4018475"/>
            <a:chExt cx="2222500" cy="2582350"/>
          </a:xfrm>
        </p:grpSpPr>
        <p:grpSp>
          <p:nvGrpSpPr>
            <p:cNvPr id="7" name="Group 6">
              <a:extLst>
                <a:ext uri="{FF2B5EF4-FFF2-40B4-BE49-F238E27FC236}">
                  <a16:creationId xmlns:a16="http://schemas.microsoft.com/office/drawing/2014/main" id="{8327BEC4-9F0C-4FAE-802F-A93BEEB5DBC5}"/>
                </a:ext>
              </a:extLst>
            </p:cNvPr>
            <p:cNvGrpSpPr/>
            <p:nvPr/>
          </p:nvGrpSpPr>
          <p:grpSpPr>
            <a:xfrm>
              <a:off x="-1858450" y="4018475"/>
              <a:ext cx="1477450" cy="2582350"/>
              <a:chOff x="7361750" y="2008701"/>
              <a:chExt cx="3125274" cy="3125274"/>
            </a:xfrm>
          </p:grpSpPr>
          <p:pic>
            <p:nvPicPr>
              <p:cNvPr id="8" name="Picture 2" descr="Image result for ruler transparent background">
                <a:extLst>
                  <a:ext uri="{FF2B5EF4-FFF2-40B4-BE49-F238E27FC236}">
                    <a16:creationId xmlns:a16="http://schemas.microsoft.com/office/drawing/2014/main" id="{77EF6E3B-ED95-4B91-9D31-7DFCD29CD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5749" y="4131701"/>
                <a:ext cx="2581275" cy="10022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ruler transparent background">
                <a:extLst>
                  <a:ext uri="{FF2B5EF4-FFF2-40B4-BE49-F238E27FC236}">
                    <a16:creationId xmlns:a16="http://schemas.microsoft.com/office/drawing/2014/main" id="{E737CD90-3CBB-4F8C-8CE2-D71FE9D3B1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572249" y="2798202"/>
                <a:ext cx="2581275" cy="10022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A8D5D503-C089-4C79-A090-3E68A1F370FB}"/>
                </a:ext>
              </a:extLst>
            </p:cNvPr>
            <p:cNvGrpSpPr/>
            <p:nvPr/>
          </p:nvGrpSpPr>
          <p:grpSpPr>
            <a:xfrm>
              <a:off x="-2603500" y="4343400"/>
              <a:ext cx="731520" cy="1676400"/>
              <a:chOff x="-1574800" y="4343400"/>
              <a:chExt cx="731520" cy="1155700"/>
            </a:xfrm>
          </p:grpSpPr>
          <p:cxnSp>
            <p:nvCxnSpPr>
              <p:cNvPr id="3" name="Straight Connector 2">
                <a:extLst>
                  <a:ext uri="{FF2B5EF4-FFF2-40B4-BE49-F238E27FC236}">
                    <a16:creationId xmlns:a16="http://schemas.microsoft.com/office/drawing/2014/main" id="{D3690F85-5B97-4767-A278-529A719E991C}"/>
                  </a:ext>
                </a:extLst>
              </p:cNvPr>
              <p:cNvCxnSpPr>
                <a:cxnSpLocks/>
              </p:cNvCxnSpPr>
              <p:nvPr/>
            </p:nvCxnSpPr>
            <p:spPr>
              <a:xfrm>
                <a:off x="-1095522" y="4343400"/>
                <a:ext cx="252242" cy="0"/>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B3CB6378-57E6-49AB-ABA2-70A296E07F9A}"/>
                  </a:ext>
                </a:extLst>
              </p:cNvPr>
              <p:cNvCxnSpPr>
                <a:cxnSpLocks/>
              </p:cNvCxnSpPr>
              <p:nvPr/>
            </p:nvCxnSpPr>
            <p:spPr>
              <a:xfrm>
                <a:off x="-1303020" y="4635500"/>
                <a:ext cx="459740" cy="0"/>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15" name="Straight Connector 14">
                <a:extLst>
                  <a:ext uri="{FF2B5EF4-FFF2-40B4-BE49-F238E27FC236}">
                    <a16:creationId xmlns:a16="http://schemas.microsoft.com/office/drawing/2014/main" id="{40470D0A-3F97-47BE-9A04-0A4B3580CDE5}"/>
                  </a:ext>
                </a:extLst>
              </p:cNvPr>
              <p:cNvCxnSpPr/>
              <p:nvPr/>
            </p:nvCxnSpPr>
            <p:spPr>
              <a:xfrm>
                <a:off x="-1574800" y="4927600"/>
                <a:ext cx="731520" cy="0"/>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18" name="Straight Connector 17">
                <a:extLst>
                  <a:ext uri="{FF2B5EF4-FFF2-40B4-BE49-F238E27FC236}">
                    <a16:creationId xmlns:a16="http://schemas.microsoft.com/office/drawing/2014/main" id="{E5D5865D-7143-483B-A283-6F8288D061F7}"/>
                  </a:ext>
                </a:extLst>
              </p:cNvPr>
              <p:cNvCxnSpPr>
                <a:cxnSpLocks/>
              </p:cNvCxnSpPr>
              <p:nvPr/>
            </p:nvCxnSpPr>
            <p:spPr>
              <a:xfrm>
                <a:off x="-1280160" y="5219700"/>
                <a:ext cx="436880" cy="0"/>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19" name="Straight Connector 18">
                <a:extLst>
                  <a:ext uri="{FF2B5EF4-FFF2-40B4-BE49-F238E27FC236}">
                    <a16:creationId xmlns:a16="http://schemas.microsoft.com/office/drawing/2014/main" id="{696C8230-EFD3-4FEF-96E3-D15C711EC40A}"/>
                  </a:ext>
                </a:extLst>
              </p:cNvPr>
              <p:cNvCxnSpPr>
                <a:cxnSpLocks/>
              </p:cNvCxnSpPr>
              <p:nvPr/>
            </p:nvCxnSpPr>
            <p:spPr>
              <a:xfrm>
                <a:off x="-1067386" y="5499100"/>
                <a:ext cx="224106" cy="0"/>
              </a:xfrm>
              <a:prstGeom prst="line">
                <a:avLst/>
              </a:prstGeom>
              <a:ln w="76200"/>
            </p:spPr>
            <p:style>
              <a:lnRef idx="3">
                <a:schemeClr val="accent3"/>
              </a:lnRef>
              <a:fillRef idx="0">
                <a:schemeClr val="accent3"/>
              </a:fillRef>
              <a:effectRef idx="2">
                <a:schemeClr val="accent3"/>
              </a:effectRef>
              <a:fontRef idx="minor">
                <a:schemeClr val="tx1"/>
              </a:fontRef>
            </p:style>
          </p:cxnSp>
        </p:grpSp>
      </p:grpSp>
    </p:spTree>
    <p:custDataLst>
      <p:tags r:id="rId1"/>
    </p:custDataLst>
    <p:extLst>
      <p:ext uri="{BB962C8B-B14F-4D97-AF65-F5344CB8AC3E}">
        <p14:creationId xmlns:p14="http://schemas.microsoft.com/office/powerpoint/2010/main" val="3700283623"/>
      </p:ext>
    </p:extLst>
  </p:cSld>
  <p:clrMapOvr>
    <a:masterClrMapping/>
  </p:clrMapOvr>
  <mc:AlternateContent xmlns:mc="http://schemas.openxmlformats.org/markup-compatibility/2006" xmlns:p14="http://schemas.microsoft.com/office/powerpoint/2010/main">
    <mc:Choice Requires="p14">
      <p:transition spd="slow" p14:dur="2000" advTm="33434"/>
    </mc:Choice>
    <mc:Fallback xmlns="">
      <p:transition spd="slow" advTm="33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nodeType="afterEffect">
                                  <p:stCondLst>
                                    <p:cond delay="1000"/>
                                  </p:stCondLst>
                                  <p:childTnLst>
                                    <p:animMotion origin="layout" path="M -4.16667E-6 -4.07407E-6 L 0.81589 0.00186 " pathEditMode="relative" rAng="0" ptsTypes="AA">
                                      <p:cBhvr>
                                        <p:cTn id="6" dur="2000" fill="hold"/>
                                        <p:tgtEl>
                                          <p:spTgt spid="28"/>
                                        </p:tgtEl>
                                        <p:attrNameLst>
                                          <p:attrName>ppt_x</p:attrName>
                                          <p:attrName>ppt_y</p:attrName>
                                        </p:attrNameLst>
                                      </p:cBhvr>
                                      <p:rCtr x="40794" y="93"/>
                                    </p:animMotion>
                                  </p:childTnLst>
                                </p:cTn>
                              </p:par>
                              <p:par>
                                <p:cTn id="7" presetID="59"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md type="call" cmd="playFrom(0.0)">
                                      <p:cBhvr>
                                        <p:cTn id="9"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73FC76E-7F56-4CD7-8487-C686DFD1FD16}"/>
              </a:ext>
            </a:extLst>
          </p:cNvPr>
          <p:cNvCxnSpPr>
            <a:cxnSpLocks/>
          </p:cNvCxnSpPr>
          <p:nvPr/>
        </p:nvCxnSpPr>
        <p:spPr>
          <a:xfrm>
            <a:off x="0" y="2502925"/>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5C8D0FF-962F-45C2-B721-746C9DA34CF5}"/>
              </a:ext>
            </a:extLst>
          </p:cNvPr>
          <p:cNvSpPr/>
          <p:nvPr/>
        </p:nvSpPr>
        <p:spPr>
          <a:xfrm>
            <a:off x="4572001" y="5544457"/>
            <a:ext cx="1465942" cy="508000"/>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 name="Group 1">
            <a:extLst>
              <a:ext uri="{FF2B5EF4-FFF2-40B4-BE49-F238E27FC236}">
                <a16:creationId xmlns:a16="http://schemas.microsoft.com/office/drawing/2014/main" id="{C08F2172-461A-4094-BC10-A6AC25AA3180}"/>
              </a:ext>
            </a:extLst>
          </p:cNvPr>
          <p:cNvGrpSpPr/>
          <p:nvPr/>
        </p:nvGrpSpPr>
        <p:grpSpPr>
          <a:xfrm>
            <a:off x="1487012" y="2800350"/>
            <a:ext cx="4058354" cy="2508432"/>
            <a:chOff x="220920" y="2800350"/>
            <a:chExt cx="4058354" cy="2508432"/>
          </a:xfrm>
        </p:grpSpPr>
        <p:sp>
          <p:nvSpPr>
            <p:cNvPr id="38" name="TextBox 37">
              <a:extLst>
                <a:ext uri="{FF2B5EF4-FFF2-40B4-BE49-F238E27FC236}">
                  <a16:creationId xmlns:a16="http://schemas.microsoft.com/office/drawing/2014/main" id="{9F5FAB42-888B-4830-8054-EF8386D5DA5C}"/>
                </a:ext>
              </a:extLst>
            </p:cNvPr>
            <p:cNvSpPr txBox="1"/>
            <p:nvPr/>
          </p:nvSpPr>
          <p:spPr>
            <a:xfrm>
              <a:off x="220920" y="2800350"/>
              <a:ext cx="4058354" cy="1077218"/>
            </a:xfrm>
            <a:prstGeom prst="rect">
              <a:avLst/>
            </a:prstGeom>
            <a:noFill/>
          </p:spPr>
          <p:txBody>
            <a:bodyPr wrap="none" rtlCol="0">
              <a:spAutoFit/>
            </a:bodyPr>
            <a:lstStyle/>
            <a:p>
              <a:pPr algn="ctr"/>
              <a:r>
                <a:rPr lang="en-US" sz="3200" dirty="0"/>
                <a:t>Time Dilation:</a:t>
              </a:r>
            </a:p>
            <a:p>
              <a:pPr algn="ctr"/>
              <a:r>
                <a:rPr lang="en-US" sz="3200" dirty="0">
                  <a:solidFill>
                    <a:srgbClr val="FF0000"/>
                  </a:solidFill>
                </a:rPr>
                <a:t>Moving clocks </a:t>
              </a:r>
              <a:r>
                <a:rPr lang="en-US" sz="3200" dirty="0"/>
                <a:t>run slow</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C042578-9283-4CD2-B0E4-7371785305F2}"/>
                    </a:ext>
                  </a:extLst>
                </p:cNvPr>
                <p:cNvSpPr txBox="1"/>
                <p:nvPr/>
              </p:nvSpPr>
              <p:spPr>
                <a:xfrm>
                  <a:off x="256722" y="4200786"/>
                  <a:ext cx="3995774" cy="1107996"/>
                </a:xfrm>
                <a:prstGeom prst="rect">
                  <a:avLst/>
                </a:prstGeom>
                <a:noFill/>
                <a:ln w="5715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600" i="1" smtClean="0">
                            <a:solidFill>
                              <a:srgbClr val="FF0000"/>
                            </a:solidFill>
                            <a:latin typeface="Cambria Math" panose="02040503050406030204" pitchFamily="18" charset="0"/>
                          </a:rPr>
                          <m:t>𝛥</m:t>
                        </m:r>
                        <m:acc>
                          <m:accPr>
                            <m:chr m:val="̃"/>
                            <m:ctrlPr>
                              <a:rPr lang="en-US" sz="6600" i="1">
                                <a:solidFill>
                                  <a:srgbClr val="FF0000"/>
                                </a:solidFill>
                                <a:latin typeface="Cambria Math" panose="02040503050406030204" pitchFamily="18" charset="0"/>
                              </a:rPr>
                            </m:ctrlPr>
                          </m:accPr>
                          <m:e>
                            <m:r>
                              <a:rPr lang="en-US" sz="6600" i="1">
                                <a:solidFill>
                                  <a:srgbClr val="FF0000"/>
                                </a:solidFill>
                                <a:latin typeface="Cambria Math" panose="02040503050406030204" pitchFamily="18" charset="0"/>
                              </a:rPr>
                              <m:t>𝑡</m:t>
                            </m:r>
                          </m:e>
                        </m:acc>
                        <m:r>
                          <a:rPr lang="en-US" sz="6600" i="1">
                            <a:latin typeface="Cambria Math" panose="02040503050406030204" pitchFamily="18" charset="0"/>
                          </a:rPr>
                          <m:t>=</m:t>
                        </m:r>
                        <m:r>
                          <a:rPr lang="en-US" sz="6600" i="1">
                            <a:solidFill>
                              <a:srgbClr val="00B050"/>
                            </a:solidFill>
                            <a:latin typeface="Cambria Math" panose="02040503050406030204" pitchFamily="18" charset="0"/>
                          </a:rPr>
                          <m:t>𝛥</m:t>
                        </m:r>
                        <m:r>
                          <a:rPr lang="en-US" sz="6600" i="1">
                            <a:solidFill>
                              <a:srgbClr val="00B050"/>
                            </a:solidFill>
                            <a:latin typeface="Cambria Math" panose="02040503050406030204" pitchFamily="18" charset="0"/>
                          </a:rPr>
                          <m:t>𝑡</m:t>
                        </m:r>
                        <m:sSub>
                          <m:sSubPr>
                            <m:ctrlPr>
                              <a:rPr lang="en-US" sz="6600" i="1">
                                <a:latin typeface="Cambria Math" panose="02040503050406030204" pitchFamily="18" charset="0"/>
                              </a:rPr>
                            </m:ctrlPr>
                          </m:sSubPr>
                          <m:e>
                            <m:r>
                              <a:rPr lang="en-US" sz="6600" i="1">
                                <a:latin typeface="Cambria Math" panose="02040503050406030204" pitchFamily="18" charset="0"/>
                              </a:rPr>
                              <m:t>𝛾</m:t>
                            </m:r>
                          </m:e>
                          <m:sub>
                            <m:r>
                              <a:rPr lang="en-US" sz="6600" i="1">
                                <a:latin typeface="Cambria Math" panose="02040503050406030204" pitchFamily="18" charset="0"/>
                              </a:rPr>
                              <m:t>𝑣</m:t>
                            </m:r>
                          </m:sub>
                        </m:sSub>
                      </m:oMath>
                    </m:oMathPara>
                  </a14:m>
                  <a:endParaRPr lang="en-CA" sz="6000" dirty="0"/>
                </a:p>
              </p:txBody>
            </p:sp>
          </mc:Choice>
          <mc:Fallback xmlns="">
            <p:sp>
              <p:nvSpPr>
                <p:cNvPr id="43" name="TextBox 42">
                  <a:extLst>
                    <a:ext uri="{FF2B5EF4-FFF2-40B4-BE49-F238E27FC236}">
                      <a16:creationId xmlns:a16="http://schemas.microsoft.com/office/drawing/2014/main" id="{DC042578-9283-4CD2-B0E4-7371785305F2}"/>
                    </a:ext>
                  </a:extLst>
                </p:cNvPr>
                <p:cNvSpPr txBox="1">
                  <a:spLocks noRot="1" noChangeAspect="1" noMove="1" noResize="1" noEditPoints="1" noAdjustHandles="1" noChangeArrowheads="1" noChangeShapeType="1" noTextEdit="1"/>
                </p:cNvSpPr>
                <p:nvPr/>
              </p:nvSpPr>
              <p:spPr>
                <a:xfrm>
                  <a:off x="256722" y="4200786"/>
                  <a:ext cx="3995774" cy="1107996"/>
                </a:xfrm>
                <a:prstGeom prst="rect">
                  <a:avLst/>
                </a:prstGeom>
                <a:blipFill>
                  <a:blip r:embed="rId6"/>
                  <a:stretch>
                    <a:fillRect/>
                  </a:stretch>
                </a:blipFill>
                <a:ln w="57150">
                  <a:solidFill>
                    <a:schemeClr val="tx1"/>
                  </a:solid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A438C2E-CDF7-4A1E-B997-4DF4CEC8038C}"/>
                  </a:ext>
                </a:extLst>
              </p:cNvPr>
              <p:cNvSpPr txBox="1"/>
              <p:nvPr/>
            </p:nvSpPr>
            <p:spPr>
              <a:xfrm>
                <a:off x="6238422" y="266700"/>
                <a:ext cx="4697120" cy="1947456"/>
              </a:xfrm>
              <a:prstGeom prst="rect">
                <a:avLst/>
              </a:prstGeom>
              <a:noFill/>
              <a:ln w="57150">
                <a:solidFill>
                  <a:schemeClr val="tx1"/>
                </a:solidFill>
              </a:ln>
            </p:spPr>
            <p:txBody>
              <a:bodyPr wrap="none" rtlCol="0">
                <a:spAutoFit/>
              </a:bodyPr>
              <a:lstStyle/>
              <a:p>
                <a14:m>
                  <m:oMath xmlns:m="http://schemas.openxmlformats.org/officeDocument/2006/math">
                    <m:sSub>
                      <m:sSubPr>
                        <m:ctrlPr>
                          <a:rPr lang="en-US" sz="5400" i="1" smtClean="0">
                            <a:latin typeface="Cambria Math" panose="02040503050406030204" pitchFamily="18" charset="0"/>
                          </a:rPr>
                        </m:ctrlPr>
                      </m:sSubPr>
                      <m:e>
                        <m:r>
                          <a:rPr lang="en-US" sz="5400" i="1">
                            <a:latin typeface="Cambria Math" panose="02040503050406030204" pitchFamily="18" charset="0"/>
                          </a:rPr>
                          <m:t>𝛾</m:t>
                        </m:r>
                      </m:e>
                      <m:sub>
                        <m:r>
                          <a:rPr lang="en-US" sz="5400" i="1">
                            <a:latin typeface="Cambria Math" panose="02040503050406030204" pitchFamily="18" charset="0"/>
                          </a:rPr>
                          <m:t>𝑣</m:t>
                        </m:r>
                      </m:sub>
                    </m:sSub>
                    <m:r>
                      <a:rPr lang="en-US" sz="5400" b="0" i="1" smtClean="0">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1</m:t>
                        </m:r>
                      </m:num>
                      <m:den>
                        <m:rad>
                          <m:radPr>
                            <m:degHide m:val="on"/>
                            <m:ctrlPr>
                              <a:rPr lang="en-US" sz="5400" i="1">
                                <a:latin typeface="Cambria Math" panose="02040503050406030204" pitchFamily="18" charset="0"/>
                              </a:rPr>
                            </m:ctrlPr>
                          </m:radPr>
                          <m:deg/>
                          <m:e>
                            <m:r>
                              <a:rPr lang="en-US" sz="5400" i="1">
                                <a:latin typeface="Cambria Math" panose="02040503050406030204" pitchFamily="18" charset="0"/>
                              </a:rPr>
                              <m:t>1−</m:t>
                            </m:r>
                            <m:f>
                              <m:fPr>
                                <m:ctrlPr>
                                  <a:rPr lang="en-US" sz="5400" i="1">
                                    <a:latin typeface="Cambria Math" panose="02040503050406030204" pitchFamily="18" charset="0"/>
                                  </a:rPr>
                                </m:ctrlPr>
                              </m:fPr>
                              <m:num>
                                <m:sSup>
                                  <m:sSupPr>
                                    <m:ctrlPr>
                                      <a:rPr lang="en-US" sz="5400" i="1">
                                        <a:latin typeface="Cambria Math" panose="02040503050406030204" pitchFamily="18" charset="0"/>
                                      </a:rPr>
                                    </m:ctrlPr>
                                  </m:sSupPr>
                                  <m:e>
                                    <m:r>
                                      <a:rPr lang="en-US" sz="5400" i="1">
                                        <a:latin typeface="Cambria Math" panose="02040503050406030204" pitchFamily="18" charset="0"/>
                                      </a:rPr>
                                      <m:t>𝑣</m:t>
                                    </m:r>
                                  </m:e>
                                  <m:sup>
                                    <m:r>
                                      <a:rPr lang="en-US" sz="5400" i="1">
                                        <a:latin typeface="Cambria Math" panose="02040503050406030204" pitchFamily="18" charset="0"/>
                                      </a:rPr>
                                      <m:t>2</m:t>
                                    </m:r>
                                  </m:sup>
                                </m:sSup>
                              </m:num>
                              <m:den>
                                <m:sSup>
                                  <m:sSupPr>
                                    <m:ctrlPr>
                                      <a:rPr lang="en-US" sz="5400" i="1">
                                        <a:latin typeface="Cambria Math" panose="02040503050406030204" pitchFamily="18" charset="0"/>
                                      </a:rPr>
                                    </m:ctrlPr>
                                  </m:sSupPr>
                                  <m:e>
                                    <m:r>
                                      <a:rPr lang="en-US" sz="5400" i="1">
                                        <a:latin typeface="Cambria Math" panose="02040503050406030204" pitchFamily="18" charset="0"/>
                                      </a:rPr>
                                      <m:t>𝑐</m:t>
                                    </m:r>
                                  </m:e>
                                  <m:sup>
                                    <m:r>
                                      <a:rPr lang="en-US" sz="5400" i="1">
                                        <a:latin typeface="Cambria Math" panose="02040503050406030204" pitchFamily="18" charset="0"/>
                                      </a:rPr>
                                      <m:t>2</m:t>
                                    </m:r>
                                  </m:sup>
                                </m:sSup>
                              </m:den>
                            </m:f>
                          </m:e>
                        </m:rad>
                      </m:den>
                    </m:f>
                    <m:r>
                      <a:rPr lang="en-US" sz="5400" b="0" i="1" smtClean="0">
                        <a:latin typeface="Cambria Math" panose="02040503050406030204" pitchFamily="18" charset="0"/>
                      </a:rPr>
                      <m:t>≥1</m:t>
                    </m:r>
                  </m:oMath>
                </a14:m>
                <a:r>
                  <a:rPr lang="en-CA" sz="5400" dirty="0"/>
                  <a:t> </a:t>
                </a:r>
              </a:p>
            </p:txBody>
          </p:sp>
        </mc:Choice>
        <mc:Fallback xmlns="">
          <p:sp>
            <p:nvSpPr>
              <p:cNvPr id="25" name="TextBox 24">
                <a:extLst>
                  <a:ext uri="{FF2B5EF4-FFF2-40B4-BE49-F238E27FC236}">
                    <a16:creationId xmlns:a16="http://schemas.microsoft.com/office/drawing/2014/main" id="{FA438C2E-CDF7-4A1E-B997-4DF4CEC8038C}"/>
                  </a:ext>
                </a:extLst>
              </p:cNvPr>
              <p:cNvSpPr txBox="1">
                <a:spLocks noRot="1" noChangeAspect="1" noMove="1" noResize="1" noEditPoints="1" noAdjustHandles="1" noChangeArrowheads="1" noChangeShapeType="1" noTextEdit="1"/>
              </p:cNvSpPr>
              <p:nvPr/>
            </p:nvSpPr>
            <p:spPr>
              <a:xfrm>
                <a:off x="6238422" y="266700"/>
                <a:ext cx="4697120" cy="1947456"/>
              </a:xfrm>
              <a:prstGeom prst="rect">
                <a:avLst/>
              </a:prstGeom>
              <a:blipFill>
                <a:blip r:embed="rId7"/>
                <a:stretch>
                  <a:fillRect/>
                </a:stretch>
              </a:blipFill>
              <a:ln w="57150">
                <a:solidFill>
                  <a:schemeClr val="tx1"/>
                </a:solidFill>
              </a:ln>
            </p:spPr>
            <p:txBody>
              <a:bodyPr/>
              <a:lstStyle/>
              <a:p>
                <a:r>
                  <a:rPr lang="en-CA">
                    <a:noFill/>
                  </a:rPr>
                  <a:t> </a:t>
                </a:r>
              </a:p>
            </p:txBody>
          </p:sp>
        </mc:Fallback>
      </mc:AlternateContent>
      <p:sp>
        <p:nvSpPr>
          <p:cNvPr id="27" name="TextBox 26">
            <a:extLst>
              <a:ext uri="{FF2B5EF4-FFF2-40B4-BE49-F238E27FC236}">
                <a16:creationId xmlns:a16="http://schemas.microsoft.com/office/drawing/2014/main" id="{A11E7020-185A-4A59-A748-CFA53194585C}"/>
              </a:ext>
            </a:extLst>
          </p:cNvPr>
          <p:cNvSpPr txBox="1"/>
          <p:nvPr/>
        </p:nvSpPr>
        <p:spPr>
          <a:xfrm>
            <a:off x="582443" y="685800"/>
            <a:ext cx="4845687" cy="1015663"/>
          </a:xfrm>
          <a:prstGeom prst="rect">
            <a:avLst/>
          </a:prstGeom>
          <a:noFill/>
        </p:spPr>
        <p:txBody>
          <a:bodyPr wrap="none" rtlCol="0">
            <a:spAutoFit/>
          </a:bodyPr>
          <a:lstStyle/>
          <a:p>
            <a:pPr algn="ctr"/>
            <a:r>
              <a:rPr lang="en-US" sz="6000" dirty="0"/>
              <a:t>Lorentz Factor:</a:t>
            </a:r>
          </a:p>
        </p:txBody>
      </p:sp>
      <p:grpSp>
        <p:nvGrpSpPr>
          <p:cNvPr id="3" name="Group 2">
            <a:extLst>
              <a:ext uri="{FF2B5EF4-FFF2-40B4-BE49-F238E27FC236}">
                <a16:creationId xmlns:a16="http://schemas.microsoft.com/office/drawing/2014/main" id="{3293EA4A-28B3-4C20-A1D5-7354B74314E0}"/>
              </a:ext>
            </a:extLst>
          </p:cNvPr>
          <p:cNvGrpSpPr/>
          <p:nvPr/>
        </p:nvGrpSpPr>
        <p:grpSpPr>
          <a:xfrm>
            <a:off x="6910061" y="2838450"/>
            <a:ext cx="3953968" cy="2705468"/>
            <a:chOff x="4476350" y="2838450"/>
            <a:chExt cx="3953968" cy="2705468"/>
          </a:xfrm>
        </p:grpSpPr>
        <p:sp>
          <p:nvSpPr>
            <p:cNvPr id="33" name="TextBox 32">
              <a:extLst>
                <a:ext uri="{FF2B5EF4-FFF2-40B4-BE49-F238E27FC236}">
                  <a16:creationId xmlns:a16="http://schemas.microsoft.com/office/drawing/2014/main" id="{17191CCA-B86D-4327-8B5A-4EBFA2196E08}"/>
                </a:ext>
              </a:extLst>
            </p:cNvPr>
            <p:cNvSpPr txBox="1"/>
            <p:nvPr/>
          </p:nvSpPr>
          <p:spPr>
            <a:xfrm>
              <a:off x="4476350" y="2838450"/>
              <a:ext cx="3953968" cy="954107"/>
            </a:xfrm>
            <a:prstGeom prst="rect">
              <a:avLst/>
            </a:prstGeom>
            <a:noFill/>
          </p:spPr>
          <p:txBody>
            <a:bodyPr wrap="none" rtlCol="0">
              <a:spAutoFit/>
            </a:bodyPr>
            <a:lstStyle/>
            <a:p>
              <a:pPr algn="ctr"/>
              <a:r>
                <a:rPr lang="en-US" sz="2800" dirty="0"/>
                <a:t>Length Contraction:</a:t>
              </a:r>
            </a:p>
            <a:p>
              <a:pPr algn="ctr"/>
              <a:r>
                <a:rPr lang="en-US" sz="2800" dirty="0">
                  <a:solidFill>
                    <a:srgbClr val="FF0000"/>
                  </a:solidFill>
                </a:rPr>
                <a:t>Moving rods </a:t>
              </a:r>
              <a:r>
                <a:rPr lang="en-US" sz="2800" dirty="0"/>
                <a:t>appear short</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84915B-9911-4811-9C1F-C38D83D55A18}"/>
                    </a:ext>
                  </a:extLst>
                </p:cNvPr>
                <p:cNvSpPr txBox="1"/>
                <p:nvPr/>
              </p:nvSpPr>
              <p:spPr>
                <a:xfrm>
                  <a:off x="4600122" y="4029336"/>
                  <a:ext cx="3728265" cy="1514582"/>
                </a:xfrm>
                <a:prstGeom prst="rect">
                  <a:avLst/>
                </a:prstGeom>
                <a:noFill/>
                <a:ln w="57150">
                  <a:solidFill>
                    <a:schemeClr val="tx1"/>
                  </a:solidFill>
                </a:ln>
              </p:spPr>
              <p:txBody>
                <a:bodyPr wrap="none" rtlCol="0">
                  <a:spAutoFit/>
                </a:bodyPr>
                <a:lstStyle/>
                <a:p>
                  <a:r>
                    <a:rPr lang="en-US" sz="6000" dirty="0">
                      <a:solidFill>
                        <a:srgbClr val="FF0000"/>
                      </a:solidFill>
                    </a:rPr>
                    <a:t> </a:t>
                  </a:r>
                  <a14:m>
                    <m:oMath xmlns:m="http://schemas.openxmlformats.org/officeDocument/2006/math">
                      <m:r>
                        <a:rPr lang="en-US" sz="6000" i="1" smtClean="0">
                          <a:solidFill>
                            <a:srgbClr val="FF0000"/>
                          </a:solidFill>
                          <a:latin typeface="Cambria Math" panose="02040503050406030204" pitchFamily="18" charset="0"/>
                        </a:rPr>
                        <m:t>𝛥</m:t>
                      </m:r>
                      <m:acc>
                        <m:accPr>
                          <m:chr m:val="̃"/>
                          <m:ctrlPr>
                            <a:rPr lang="en-US" sz="6000" i="1">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𝑙</m:t>
                          </m:r>
                        </m:e>
                      </m:acc>
                      <m:r>
                        <a:rPr lang="en-US" sz="6000" i="1">
                          <a:latin typeface="Cambria Math" panose="02040503050406030204" pitchFamily="18" charset="0"/>
                        </a:rPr>
                        <m:t>=</m:t>
                      </m:r>
                      <m:r>
                        <a:rPr lang="en-US" sz="6000" i="1">
                          <a:solidFill>
                            <a:srgbClr val="00B050"/>
                          </a:solidFill>
                          <a:latin typeface="Cambria Math" panose="02040503050406030204" pitchFamily="18" charset="0"/>
                        </a:rPr>
                        <m:t>𝛥</m:t>
                      </m:r>
                      <m:r>
                        <a:rPr lang="en-US" sz="6000" b="0" i="1" smtClean="0">
                          <a:solidFill>
                            <a:srgbClr val="00B050"/>
                          </a:solidFill>
                          <a:latin typeface="Cambria Math" panose="02040503050406030204" pitchFamily="18" charset="0"/>
                        </a:rPr>
                        <m:t>𝑙</m:t>
                      </m:r>
                      <m:f>
                        <m:fPr>
                          <m:ctrlPr>
                            <a:rPr lang="en-US" sz="6000" i="1" smtClean="0">
                              <a:solidFill>
                                <a:schemeClr val="tx1"/>
                              </a:solidFill>
                              <a:latin typeface="Cambria Math" panose="02040503050406030204" pitchFamily="18" charset="0"/>
                            </a:rPr>
                          </m:ctrlPr>
                        </m:fPr>
                        <m:num>
                          <m:r>
                            <a:rPr lang="en-US" sz="6000" i="1">
                              <a:solidFill>
                                <a:schemeClr val="tx1"/>
                              </a:solidFill>
                              <a:latin typeface="Cambria Math" panose="02040503050406030204" pitchFamily="18" charset="0"/>
                            </a:rPr>
                            <m:t>1</m:t>
                          </m:r>
                        </m:num>
                        <m:den>
                          <m:sSub>
                            <m:sSubPr>
                              <m:ctrlPr>
                                <a:rPr lang="en-US" sz="6000" i="1">
                                  <a:solidFill>
                                    <a:schemeClr val="tx1"/>
                                  </a:solidFill>
                                  <a:latin typeface="Cambria Math" panose="02040503050406030204" pitchFamily="18" charset="0"/>
                                </a:rPr>
                              </m:ctrlPr>
                            </m:sSubPr>
                            <m:e>
                              <m:r>
                                <a:rPr lang="en-US" sz="6000" i="1">
                                  <a:solidFill>
                                    <a:schemeClr val="tx1"/>
                                  </a:solidFill>
                                  <a:latin typeface="Cambria Math" panose="02040503050406030204" pitchFamily="18" charset="0"/>
                                </a:rPr>
                                <m:t>𝛾</m:t>
                              </m:r>
                            </m:e>
                            <m:sub>
                              <m:r>
                                <a:rPr lang="en-US" sz="6000" i="1">
                                  <a:solidFill>
                                    <a:schemeClr val="tx1"/>
                                  </a:solidFill>
                                  <a:latin typeface="Cambria Math" panose="02040503050406030204" pitchFamily="18" charset="0"/>
                                </a:rPr>
                                <m:t>𝑣</m:t>
                              </m:r>
                            </m:sub>
                          </m:sSub>
                        </m:den>
                      </m:f>
                    </m:oMath>
                  </a14:m>
                  <a:r>
                    <a:rPr lang="en-CA" sz="6000" dirty="0"/>
                    <a:t> </a:t>
                  </a:r>
                </a:p>
              </p:txBody>
            </p:sp>
          </mc:Choice>
          <mc:Fallback xmlns="">
            <p:sp>
              <p:nvSpPr>
                <p:cNvPr id="34" name="TextBox 33">
                  <a:extLst>
                    <a:ext uri="{FF2B5EF4-FFF2-40B4-BE49-F238E27FC236}">
                      <a16:creationId xmlns:a16="http://schemas.microsoft.com/office/drawing/2014/main" id="{A184915B-9911-4811-9C1F-C38D83D55A18}"/>
                    </a:ext>
                  </a:extLst>
                </p:cNvPr>
                <p:cNvSpPr txBox="1">
                  <a:spLocks noRot="1" noChangeAspect="1" noMove="1" noResize="1" noEditPoints="1" noAdjustHandles="1" noChangeArrowheads="1" noChangeShapeType="1" noTextEdit="1"/>
                </p:cNvSpPr>
                <p:nvPr/>
              </p:nvSpPr>
              <p:spPr>
                <a:xfrm>
                  <a:off x="4600122" y="4029336"/>
                  <a:ext cx="3728265" cy="1514582"/>
                </a:xfrm>
                <a:prstGeom prst="rect">
                  <a:avLst/>
                </a:prstGeom>
                <a:blipFill>
                  <a:blip r:embed="rId8"/>
                  <a:stretch>
                    <a:fillRect/>
                  </a:stretch>
                </a:blipFill>
                <a:ln w="57150">
                  <a:solidFill>
                    <a:schemeClr val="tx1"/>
                  </a:solid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F47E976-F1E1-4B2C-BFA0-9C6CC83BFE93}"/>
                  </a:ext>
                </a:extLst>
              </p:cNvPr>
              <p:cNvSpPr txBox="1"/>
              <p:nvPr/>
            </p:nvSpPr>
            <p:spPr>
              <a:xfrm>
                <a:off x="874748" y="5842337"/>
                <a:ext cx="10471393" cy="923330"/>
              </a:xfrm>
              <a:prstGeom prst="rect">
                <a:avLst/>
              </a:prstGeom>
              <a:noFill/>
            </p:spPr>
            <p:txBody>
              <a:bodyPr wrap="none" rtlCol="0">
                <a:spAutoFit/>
              </a:bodyPr>
              <a:lstStyle/>
              <a:p>
                <a:pPr algn="ctr"/>
                <a:r>
                  <a:rPr lang="en-US" sz="5400" dirty="0">
                    <a:solidFill>
                      <a:srgbClr val="0070C0"/>
                    </a:solidFill>
                  </a:rPr>
                  <a:t>Only noticeable when </a:t>
                </a:r>
                <a14:m>
                  <m:oMath xmlns:m="http://schemas.openxmlformats.org/officeDocument/2006/math">
                    <m:r>
                      <a:rPr lang="en-US" sz="5400" b="0" i="1" smtClean="0">
                        <a:solidFill>
                          <a:srgbClr val="0070C0"/>
                        </a:solidFill>
                        <a:latin typeface="Cambria Math" panose="02040503050406030204" pitchFamily="18" charset="0"/>
                      </a:rPr>
                      <m:t>𝑣</m:t>
                    </m:r>
                  </m:oMath>
                </a14:m>
                <a:r>
                  <a:rPr lang="en-US" sz="5400" dirty="0">
                    <a:solidFill>
                      <a:srgbClr val="0070C0"/>
                    </a:solidFill>
                  </a:rPr>
                  <a:t> is close to </a:t>
                </a:r>
                <a14:m>
                  <m:oMath xmlns:m="http://schemas.openxmlformats.org/officeDocument/2006/math">
                    <m:r>
                      <a:rPr lang="en-US" sz="5400" b="0" i="1" smtClean="0">
                        <a:solidFill>
                          <a:srgbClr val="0070C0"/>
                        </a:solidFill>
                        <a:latin typeface="Cambria Math" panose="02040503050406030204" pitchFamily="18" charset="0"/>
                      </a:rPr>
                      <m:t>𝑐</m:t>
                    </m:r>
                  </m:oMath>
                </a14:m>
                <a:r>
                  <a:rPr lang="en-US" sz="5400" dirty="0">
                    <a:solidFill>
                      <a:srgbClr val="0070C0"/>
                    </a:solidFill>
                  </a:rPr>
                  <a:t>.</a:t>
                </a:r>
              </a:p>
            </p:txBody>
          </p:sp>
        </mc:Choice>
        <mc:Fallback xmlns="">
          <p:sp>
            <p:nvSpPr>
              <p:cNvPr id="14" name="TextBox 13">
                <a:extLst>
                  <a:ext uri="{FF2B5EF4-FFF2-40B4-BE49-F238E27FC236}">
                    <a16:creationId xmlns:a16="http://schemas.microsoft.com/office/drawing/2014/main" id="{AF47E976-F1E1-4B2C-BFA0-9C6CC83BFE93}"/>
                  </a:ext>
                </a:extLst>
              </p:cNvPr>
              <p:cNvSpPr txBox="1">
                <a:spLocks noRot="1" noChangeAspect="1" noMove="1" noResize="1" noEditPoints="1" noAdjustHandles="1" noChangeArrowheads="1" noChangeShapeType="1" noTextEdit="1"/>
              </p:cNvSpPr>
              <p:nvPr/>
            </p:nvSpPr>
            <p:spPr>
              <a:xfrm>
                <a:off x="874748" y="5842337"/>
                <a:ext cx="10471393" cy="923330"/>
              </a:xfrm>
              <a:prstGeom prst="rect">
                <a:avLst/>
              </a:prstGeom>
              <a:blipFill>
                <a:blip r:embed="rId10"/>
                <a:stretch>
                  <a:fillRect l="-2619" t="-17763" r="-2619" b="-3947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FF79401-2A99-464B-8A6B-8C132E2E616D}"/>
                  </a:ext>
                </a:extLst>
              </p:cNvPr>
              <p:cNvSpPr txBox="1"/>
              <p:nvPr/>
            </p:nvSpPr>
            <p:spPr>
              <a:xfrm>
                <a:off x="1736658" y="1714500"/>
                <a:ext cx="4175566" cy="646331"/>
              </a:xfrm>
              <a:prstGeom prst="rect">
                <a:avLst/>
              </a:prstGeom>
              <a:noFill/>
            </p:spPr>
            <p:txBody>
              <a:bodyPr wrap="none" rtlCol="0">
                <a:spAutoFit/>
              </a:bodyPr>
              <a:lstStyle/>
              <a:p>
                <a:pPr algn="ctr"/>
                <a:r>
                  <a:rPr lang="en-US" sz="3600" dirty="0">
                    <a:solidFill>
                      <a:srgbClr val="7030A0"/>
                    </a:solidFill>
                  </a:rPr>
                  <a:t>everyday speeds &lt;&lt; </a:t>
                </a:r>
                <a14:m>
                  <m:oMath xmlns:m="http://schemas.openxmlformats.org/officeDocument/2006/math">
                    <m:r>
                      <a:rPr lang="en-US" sz="3600" i="1" dirty="0" smtClean="0">
                        <a:solidFill>
                          <a:srgbClr val="7030A0"/>
                        </a:solidFill>
                        <a:latin typeface="Cambria Math" panose="02040503050406030204" pitchFamily="18" charset="0"/>
                      </a:rPr>
                      <m:t>𝑐</m:t>
                    </m:r>
                  </m:oMath>
                </a14:m>
                <a:endParaRPr lang="en-US" sz="3600" dirty="0">
                  <a:solidFill>
                    <a:srgbClr val="7030A0"/>
                  </a:solidFill>
                </a:endParaRPr>
              </a:p>
            </p:txBody>
          </p:sp>
        </mc:Choice>
        <mc:Fallback xmlns="">
          <p:sp>
            <p:nvSpPr>
              <p:cNvPr id="22" name="TextBox 21">
                <a:extLst>
                  <a:ext uri="{FF2B5EF4-FFF2-40B4-BE49-F238E27FC236}">
                    <a16:creationId xmlns:a16="http://schemas.microsoft.com/office/drawing/2014/main" id="{4FF79401-2A99-464B-8A6B-8C132E2E616D}"/>
                  </a:ext>
                </a:extLst>
              </p:cNvPr>
              <p:cNvSpPr txBox="1">
                <a:spLocks noRot="1" noChangeAspect="1" noMove="1" noResize="1" noEditPoints="1" noAdjustHandles="1" noChangeArrowheads="1" noChangeShapeType="1" noTextEdit="1"/>
              </p:cNvSpPr>
              <p:nvPr/>
            </p:nvSpPr>
            <p:spPr>
              <a:xfrm>
                <a:off x="1736658" y="1714500"/>
                <a:ext cx="4175566" cy="646331"/>
              </a:xfrm>
              <a:prstGeom prst="rect">
                <a:avLst/>
              </a:prstGeom>
              <a:blipFill>
                <a:blip r:embed="rId11"/>
                <a:stretch>
                  <a:fillRect l="-4088" t="-14151" b="-34906"/>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15" name="Ink 14">
                <a:extLst>
                  <a:ext uri="{FF2B5EF4-FFF2-40B4-BE49-F238E27FC236}">
                    <a16:creationId xmlns:a16="http://schemas.microsoft.com/office/drawing/2014/main" id="{222CB7A5-B6CA-4CF8-92A9-A74448559A82}"/>
                  </a:ext>
                </a:extLst>
              </p14:cNvPr>
              <p14:cNvContentPartPr/>
              <p14:nvPr>
                <p:extLst>
                  <p:ext uri="{42D2F446-02D8-4167-A562-619A0277C38B}">
                    <p15:isNarration xmlns:p15="http://schemas.microsoft.com/office/powerpoint/2012/main" val="1"/>
                  </p:ext>
                </p:extLst>
              </p14:nvPr>
            </p14:nvContentPartPr>
            <p14:xfrm>
              <a:off x="10522259" y="1859219"/>
              <a:ext cx="2" cy="2"/>
            </p14:xfrm>
          </p:contentPart>
        </mc:Choice>
        <mc:Fallback xmlns="">
          <p:pic>
            <p:nvPicPr>
              <p:cNvPr id="15" name="Ink 14">
                <a:extLst>
                  <a:ext uri="{FF2B5EF4-FFF2-40B4-BE49-F238E27FC236}">
                    <a16:creationId xmlns:a16="http://schemas.microsoft.com/office/drawing/2014/main" id="{222CB7A5-B6CA-4CF8-92A9-A74448559A82}"/>
                  </a:ext>
                </a:extLst>
              </p:cNvPr>
              <p:cNvPicPr>
                <a:picLocks noGrp="1" noRot="1" noChangeAspect="1" noMove="1" noResize="1" noEditPoints="1" noAdjustHandles="1" noChangeArrowheads="1" noChangeShapeType="1"/>
              </p:cNvPicPr>
              <p:nvPr/>
            </p:nvPicPr>
            <p:blipFill>
              <a:blip r:embed="rId13"/>
              <a:stretch>
                <a:fillRect/>
              </a:stretch>
            </p:blipFill>
            <p:spPr>
              <a:xfrm>
                <a:off x="10522259" y="1859219"/>
                <a:ext cx="2" cy="2"/>
              </a:xfrm>
              <a:prstGeom prst="rect">
                <a:avLst/>
              </a:prstGeom>
            </p:spPr>
          </p:pic>
        </mc:Fallback>
      </mc:AlternateContent>
    </p:spTree>
    <p:custDataLst>
      <p:tags r:id="rId1"/>
    </p:custDataLst>
    <p:extLst>
      <p:ext uri="{BB962C8B-B14F-4D97-AF65-F5344CB8AC3E}">
        <p14:creationId xmlns:p14="http://schemas.microsoft.com/office/powerpoint/2010/main" val="393335499"/>
      </p:ext>
    </p:extLst>
  </p:cSld>
  <p:clrMapOvr>
    <a:masterClrMapping/>
  </p:clrMapOvr>
  <mc:AlternateContent xmlns:mc="http://schemas.openxmlformats.org/markup-compatibility/2006" xmlns:p14="http://schemas.microsoft.com/office/powerpoint/2010/main">
    <mc:Choice Requires="p14">
      <p:transition spd="slow" p14:dur="2000" advTm="66645"/>
    </mc:Choice>
    <mc:Fallback xmlns="">
      <p:transition spd="slow" advTm="66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md type="call" cmd="playFrom(0.0)">
                                      <p:cBhvr>
                                        <p:cTn id="7" dur="1" fill="hold"/>
                                        <p:tgtEl>
                                          <p:spTgt spid="1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77FA352-446E-4B40-88EF-0E737194C546}"/>
              </a:ext>
            </a:extLst>
          </p:cNvPr>
          <p:cNvCxnSpPr>
            <a:cxnSpLocks/>
          </p:cNvCxnSpPr>
          <p:nvPr/>
        </p:nvCxnSpPr>
        <p:spPr>
          <a:xfrm>
            <a:off x="6090834" y="2076450"/>
            <a:ext cx="0" cy="4781550"/>
          </a:xfrm>
          <a:prstGeom prst="line">
            <a:avLst/>
          </a:prstGeom>
          <a:ln w="57150"/>
        </p:spPr>
        <p:style>
          <a:lnRef idx="1">
            <a:schemeClr val="dk1"/>
          </a:lnRef>
          <a:fillRef idx="0">
            <a:schemeClr val="dk1"/>
          </a:fillRef>
          <a:effectRef idx="0">
            <a:schemeClr val="dk1"/>
          </a:effectRef>
          <a:fontRef idx="minor">
            <a:schemeClr val="tx1"/>
          </a:fontRef>
        </p:style>
      </p:cxnSp>
      <p:sp>
        <p:nvSpPr>
          <p:cNvPr id="25" name="Title 1">
            <a:extLst>
              <a:ext uri="{FF2B5EF4-FFF2-40B4-BE49-F238E27FC236}">
                <a16:creationId xmlns:a16="http://schemas.microsoft.com/office/drawing/2014/main" id="{A58D483D-250B-45A9-BB23-59164087A0C1}"/>
              </a:ext>
            </a:extLst>
          </p:cNvPr>
          <p:cNvSpPr txBox="1">
            <a:spLocks/>
          </p:cNvSpPr>
          <p:nvPr/>
        </p:nvSpPr>
        <p:spPr>
          <a:xfrm>
            <a:off x="0" y="0"/>
            <a:ext cx="13155562"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dirty="0"/>
          </a:p>
        </p:txBody>
      </p:sp>
      <p:cxnSp>
        <p:nvCxnSpPr>
          <p:cNvPr id="26" name="Straight Connector 25">
            <a:extLst>
              <a:ext uri="{FF2B5EF4-FFF2-40B4-BE49-F238E27FC236}">
                <a16:creationId xmlns:a16="http://schemas.microsoft.com/office/drawing/2014/main" id="{EBE01F70-C1F2-4097-BBC3-D63301A48E78}"/>
              </a:ext>
            </a:extLst>
          </p:cNvPr>
          <p:cNvCxnSpPr>
            <a:cxnSpLocks/>
          </p:cNvCxnSpPr>
          <p:nvPr/>
        </p:nvCxnSpPr>
        <p:spPr>
          <a:xfrm>
            <a:off x="0" y="2074190"/>
            <a:ext cx="12192000"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41B5CDD-C423-4588-AFB3-E7451EA1EF66}"/>
                  </a:ext>
                </a:extLst>
              </p:cNvPr>
              <p:cNvSpPr txBox="1">
                <a:spLocks/>
              </p:cNvSpPr>
              <p:nvPr/>
            </p:nvSpPr>
            <p:spPr>
              <a:xfrm>
                <a:off x="0" y="945124"/>
                <a:ext cx="12365935" cy="11313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AutoNum type="arabicPeriod"/>
                </a:pPr>
                <a:r>
                  <a:rPr lang="en-US" sz="4000" dirty="0"/>
                  <a:t>Laws of physics are the same in all inertial reference frames</a:t>
                </a:r>
              </a:p>
              <a:p>
                <a:pPr marL="742950" indent="-742950">
                  <a:buAutoNum type="arabicPeriod"/>
                </a:pPr>
                <a:r>
                  <a:rPr lang="en-US" sz="4000" dirty="0"/>
                  <a:t>Speed of light </a:t>
                </a:r>
                <a14:m>
                  <m:oMath xmlns:m="http://schemas.openxmlformats.org/officeDocument/2006/math">
                    <m:r>
                      <a:rPr lang="en-US" sz="4000" b="0" i="1" smtClean="0">
                        <a:latin typeface="Cambria Math" panose="02040503050406030204" pitchFamily="18" charset="0"/>
                      </a:rPr>
                      <m:t>𝑐</m:t>
                    </m:r>
                  </m:oMath>
                </a14:m>
                <a:r>
                  <a:rPr lang="en-US" sz="4000" dirty="0"/>
                  <a:t> is the same in all inertial reference frames</a:t>
                </a:r>
              </a:p>
            </p:txBody>
          </p:sp>
        </mc:Choice>
        <mc:Fallback xmlns="">
          <p:sp>
            <p:nvSpPr>
              <p:cNvPr id="37" name="Subtitle 2">
                <a:extLst>
                  <a:ext uri="{FF2B5EF4-FFF2-40B4-BE49-F238E27FC236}">
                    <a16:creationId xmlns:a16="http://schemas.microsoft.com/office/drawing/2014/main" id="{A41B5CDD-C423-4588-AFB3-E7451EA1EF66}"/>
                  </a:ext>
                </a:extLst>
              </p:cNvPr>
              <p:cNvSpPr txBox="1">
                <a:spLocks noRot="1" noChangeAspect="1" noMove="1" noResize="1" noEditPoints="1" noAdjustHandles="1" noChangeArrowheads="1" noChangeShapeType="1" noTextEdit="1"/>
              </p:cNvSpPr>
              <p:nvPr/>
            </p:nvSpPr>
            <p:spPr>
              <a:xfrm>
                <a:off x="0" y="945124"/>
                <a:ext cx="12365935" cy="1131325"/>
              </a:xfrm>
              <a:prstGeom prst="rect">
                <a:avLst/>
              </a:prstGeom>
              <a:blipFill>
                <a:blip r:embed="rId6"/>
                <a:stretch>
                  <a:fillRect l="-1577" t="-17742" r="-493" b="-21505"/>
                </a:stretch>
              </a:blipFill>
            </p:spPr>
            <p:txBody>
              <a:bodyPr/>
              <a:lstStyle/>
              <a:p>
                <a:r>
                  <a:rPr lang="en-CA">
                    <a:noFill/>
                  </a:rPr>
                  <a:t> </a:t>
                </a:r>
              </a:p>
            </p:txBody>
          </p:sp>
        </mc:Fallback>
      </mc:AlternateContent>
      <p:sp>
        <p:nvSpPr>
          <p:cNvPr id="38" name="Title 1">
            <a:extLst>
              <a:ext uri="{FF2B5EF4-FFF2-40B4-BE49-F238E27FC236}">
                <a16:creationId xmlns:a16="http://schemas.microsoft.com/office/drawing/2014/main" id="{AA222FA9-5447-420F-8724-BB1CC86A30D4}"/>
              </a:ext>
            </a:extLst>
          </p:cNvPr>
          <p:cNvSpPr txBox="1">
            <a:spLocks/>
          </p:cNvSpPr>
          <p:nvPr/>
        </p:nvSpPr>
        <p:spPr>
          <a:xfrm>
            <a:off x="27653" y="-251337"/>
            <a:ext cx="11478547"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rgbClr val="00B0F0"/>
                </a:solidFill>
              </a:rPr>
              <a:t>Special Relativity</a:t>
            </a:r>
            <a:endParaRPr lang="en-US" sz="7200" b="1" dirty="0"/>
          </a:p>
        </p:txBody>
      </p:sp>
      <p:grpSp>
        <p:nvGrpSpPr>
          <p:cNvPr id="9" name="Group 8">
            <a:extLst>
              <a:ext uri="{FF2B5EF4-FFF2-40B4-BE49-F238E27FC236}">
                <a16:creationId xmlns:a16="http://schemas.microsoft.com/office/drawing/2014/main" id="{DB21F315-6E0B-4927-B699-098D48F78BC1}"/>
              </a:ext>
            </a:extLst>
          </p:cNvPr>
          <p:cNvGrpSpPr/>
          <p:nvPr/>
        </p:nvGrpSpPr>
        <p:grpSpPr>
          <a:xfrm>
            <a:off x="68844" y="2133913"/>
            <a:ext cx="6126891" cy="4724087"/>
            <a:chOff x="68844" y="2133913"/>
            <a:chExt cx="6126891" cy="4724087"/>
          </a:xfrm>
        </p:grpSpPr>
        <p:sp>
          <p:nvSpPr>
            <p:cNvPr id="6" name="TextBox 5">
              <a:extLst>
                <a:ext uri="{FF2B5EF4-FFF2-40B4-BE49-F238E27FC236}">
                  <a16:creationId xmlns:a16="http://schemas.microsoft.com/office/drawing/2014/main" id="{D4630F89-278A-4E68-BFBF-D207A44200CF}"/>
                </a:ext>
              </a:extLst>
            </p:cNvPr>
            <p:cNvSpPr txBox="1"/>
            <p:nvPr/>
          </p:nvSpPr>
          <p:spPr>
            <a:xfrm>
              <a:off x="201477" y="2133913"/>
              <a:ext cx="5887446" cy="830997"/>
            </a:xfrm>
            <a:prstGeom prst="rect">
              <a:avLst/>
            </a:prstGeom>
            <a:noFill/>
          </p:spPr>
          <p:txBody>
            <a:bodyPr wrap="none" rtlCol="0">
              <a:spAutoFit/>
            </a:bodyPr>
            <a:lstStyle/>
            <a:p>
              <a:r>
                <a:rPr lang="en-US" sz="4800" dirty="0"/>
                <a:t>Things we disagree on:</a:t>
              </a:r>
              <a:endParaRPr lang="en-CA" sz="48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9DABFE-533A-4ECE-8D3C-12BE326BF03B}"/>
                    </a:ext>
                  </a:extLst>
                </p:cNvPr>
                <p:cNvSpPr txBox="1"/>
                <p:nvPr/>
              </p:nvSpPr>
              <p:spPr>
                <a:xfrm>
                  <a:off x="283813" y="4495155"/>
                  <a:ext cx="2912079" cy="923330"/>
                </a:xfrm>
                <a:prstGeom prst="rect">
                  <a:avLst/>
                </a:prstGeom>
                <a:noFill/>
              </p:spPr>
              <p:txBody>
                <a:bodyPr wrap="none" rtlCol="0">
                  <a:spAutoFit/>
                </a:bodyPr>
                <a:lstStyle/>
                <a:p>
                  <a:r>
                    <a:rPr lang="en-US" sz="5400" dirty="0">
                      <a:solidFill>
                        <a:srgbClr val="00B050"/>
                      </a:solidFill>
                    </a:rPr>
                    <a:t>velocity </a:t>
                  </a:r>
                  <a14:m>
                    <m:oMath xmlns:m="http://schemas.openxmlformats.org/officeDocument/2006/math">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𝑣</m:t>
                          </m:r>
                        </m:e>
                      </m:acc>
                    </m:oMath>
                  </a14:m>
                  <a:endParaRPr lang="en-CA" sz="5400" dirty="0">
                    <a:solidFill>
                      <a:srgbClr val="00B050"/>
                    </a:solidFill>
                  </a:endParaRPr>
                </a:p>
              </p:txBody>
            </p:sp>
          </mc:Choice>
          <mc:Fallback xmlns="">
            <p:sp>
              <p:nvSpPr>
                <p:cNvPr id="17" name="TextBox 16">
                  <a:extLst>
                    <a:ext uri="{FF2B5EF4-FFF2-40B4-BE49-F238E27FC236}">
                      <a16:creationId xmlns:a16="http://schemas.microsoft.com/office/drawing/2014/main" id="{A19DABFE-533A-4ECE-8D3C-12BE326BF03B}"/>
                    </a:ext>
                  </a:extLst>
                </p:cNvPr>
                <p:cNvSpPr txBox="1">
                  <a:spLocks noRot="1" noChangeAspect="1" noMove="1" noResize="1" noEditPoints="1" noAdjustHandles="1" noChangeArrowheads="1" noChangeShapeType="1" noTextEdit="1"/>
                </p:cNvSpPr>
                <p:nvPr/>
              </p:nvSpPr>
              <p:spPr>
                <a:xfrm>
                  <a:off x="283813" y="4495155"/>
                  <a:ext cx="2912079" cy="923330"/>
                </a:xfrm>
                <a:prstGeom prst="rect">
                  <a:avLst/>
                </a:prstGeom>
                <a:blipFill>
                  <a:blip r:embed="rId7"/>
                  <a:stretch>
                    <a:fillRect l="-11321" t="-17763" b="-3947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7CDEB7C-D1F3-4814-BA16-D77C1CE4A60C}"/>
                    </a:ext>
                  </a:extLst>
                </p:cNvPr>
                <p:cNvSpPr txBox="1"/>
                <p:nvPr/>
              </p:nvSpPr>
              <p:spPr>
                <a:xfrm>
                  <a:off x="1543052" y="5203879"/>
                  <a:ext cx="4059573" cy="923330"/>
                </a:xfrm>
                <a:prstGeom prst="rect">
                  <a:avLst/>
                </a:prstGeom>
                <a:noFill/>
              </p:spPr>
              <p:txBody>
                <a:bodyPr wrap="none" rtlCol="0">
                  <a:spAutoFit/>
                </a:bodyPr>
                <a:lstStyle/>
                <a:p>
                  <a:r>
                    <a:rPr lang="en-US" sz="5400" dirty="0">
                      <a:solidFill>
                        <a:srgbClr val="7030A0"/>
                      </a:solidFill>
                    </a:rPr>
                    <a:t>momentum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𝑝</m:t>
                          </m:r>
                        </m:e>
                      </m:acc>
                    </m:oMath>
                  </a14:m>
                  <a:endParaRPr lang="en-CA" sz="5400" dirty="0">
                    <a:solidFill>
                      <a:srgbClr val="7030A0"/>
                    </a:solidFill>
                  </a:endParaRPr>
                </a:p>
              </p:txBody>
            </p:sp>
          </mc:Choice>
          <mc:Fallback xmlns="">
            <p:sp>
              <p:nvSpPr>
                <p:cNvPr id="18" name="TextBox 17">
                  <a:extLst>
                    <a:ext uri="{FF2B5EF4-FFF2-40B4-BE49-F238E27FC236}">
                      <a16:creationId xmlns:a16="http://schemas.microsoft.com/office/drawing/2014/main" id="{87CDEB7C-D1F3-4814-BA16-D77C1CE4A60C}"/>
                    </a:ext>
                  </a:extLst>
                </p:cNvPr>
                <p:cNvSpPr txBox="1">
                  <a:spLocks noRot="1" noChangeAspect="1" noMove="1" noResize="1" noEditPoints="1" noAdjustHandles="1" noChangeArrowheads="1" noChangeShapeType="1" noTextEdit="1"/>
                </p:cNvSpPr>
                <p:nvPr/>
              </p:nvSpPr>
              <p:spPr>
                <a:xfrm>
                  <a:off x="1543052" y="5203879"/>
                  <a:ext cx="4059573" cy="923330"/>
                </a:xfrm>
                <a:prstGeom prst="rect">
                  <a:avLst/>
                </a:prstGeom>
                <a:blipFill>
                  <a:blip r:embed="rId8"/>
                  <a:stretch>
                    <a:fillRect l="-7958"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45FAA6-50D9-4271-A680-606B1AD6D8BB}"/>
                    </a:ext>
                  </a:extLst>
                </p:cNvPr>
                <p:cNvSpPr txBox="1"/>
                <p:nvPr/>
              </p:nvSpPr>
              <p:spPr>
                <a:xfrm>
                  <a:off x="452780" y="5934670"/>
                  <a:ext cx="5031698" cy="923330"/>
                </a:xfrm>
                <a:prstGeom prst="rect">
                  <a:avLst/>
                </a:prstGeom>
                <a:noFill/>
              </p:spPr>
              <p:txBody>
                <a:bodyPr wrap="none" rtlCol="0">
                  <a:spAutoFit/>
                </a:bodyPr>
                <a:lstStyle/>
                <a:p>
                  <a:r>
                    <a:rPr lang="en-US" sz="5400" dirty="0">
                      <a:solidFill>
                        <a:srgbClr val="F88F02"/>
                      </a:solidFill>
                    </a:rPr>
                    <a:t>kinetic energy </a:t>
                  </a:r>
                  <a14:m>
                    <m:oMath xmlns:m="http://schemas.openxmlformats.org/officeDocument/2006/math">
                      <m:sSub>
                        <m:sSubPr>
                          <m:ctrlPr>
                            <a:rPr lang="en-US" sz="5400" i="1">
                              <a:solidFill>
                                <a:srgbClr val="F88F02"/>
                              </a:solidFill>
                              <a:latin typeface="Cambria Math" panose="02040503050406030204" pitchFamily="18" charset="0"/>
                            </a:rPr>
                          </m:ctrlPr>
                        </m:sSubPr>
                        <m:e>
                          <m:r>
                            <a:rPr lang="en-US" sz="5400" i="1">
                              <a:solidFill>
                                <a:srgbClr val="F88F02"/>
                              </a:solidFill>
                              <a:latin typeface="Cambria Math" panose="02040503050406030204" pitchFamily="18" charset="0"/>
                            </a:rPr>
                            <m:t>𝐸</m:t>
                          </m:r>
                        </m:e>
                        <m:sub>
                          <m:r>
                            <a:rPr lang="en-US" sz="5400" i="1">
                              <a:solidFill>
                                <a:srgbClr val="F88F02"/>
                              </a:solidFill>
                              <a:latin typeface="Cambria Math" panose="02040503050406030204" pitchFamily="18" charset="0"/>
                            </a:rPr>
                            <m:t>𝑘</m:t>
                          </m:r>
                        </m:sub>
                      </m:sSub>
                    </m:oMath>
                  </a14:m>
                  <a:endParaRPr lang="en-CA" sz="5400" dirty="0">
                    <a:solidFill>
                      <a:srgbClr val="F88F02"/>
                    </a:solidFill>
                  </a:endParaRPr>
                </a:p>
              </p:txBody>
            </p:sp>
          </mc:Choice>
          <mc:Fallback xmlns="">
            <p:sp>
              <p:nvSpPr>
                <p:cNvPr id="19" name="TextBox 18">
                  <a:extLst>
                    <a:ext uri="{FF2B5EF4-FFF2-40B4-BE49-F238E27FC236}">
                      <a16:creationId xmlns:a16="http://schemas.microsoft.com/office/drawing/2014/main" id="{1F45FAA6-50D9-4271-A680-606B1AD6D8BB}"/>
                    </a:ext>
                  </a:extLst>
                </p:cNvPr>
                <p:cNvSpPr txBox="1">
                  <a:spLocks noRot="1" noChangeAspect="1" noMove="1" noResize="1" noEditPoints="1" noAdjustHandles="1" noChangeArrowheads="1" noChangeShapeType="1" noTextEdit="1"/>
                </p:cNvSpPr>
                <p:nvPr/>
              </p:nvSpPr>
              <p:spPr>
                <a:xfrm>
                  <a:off x="452780" y="5934670"/>
                  <a:ext cx="5031698" cy="923330"/>
                </a:xfrm>
                <a:prstGeom prst="rect">
                  <a:avLst/>
                </a:prstGeom>
                <a:blipFill>
                  <a:blip r:embed="rId9"/>
                  <a:stretch>
                    <a:fillRect l="-6416"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34615F-02ED-418B-B198-9F94864856AA}"/>
                    </a:ext>
                  </a:extLst>
                </p:cNvPr>
                <p:cNvSpPr txBox="1"/>
                <p:nvPr/>
              </p:nvSpPr>
              <p:spPr>
                <a:xfrm>
                  <a:off x="2590774" y="2943833"/>
                  <a:ext cx="3604961" cy="830997"/>
                </a:xfrm>
                <a:prstGeom prst="rect">
                  <a:avLst/>
                </a:prstGeom>
                <a:noFill/>
              </p:spPr>
              <p:txBody>
                <a:bodyPr wrap="none" rtlCol="0">
                  <a:spAutoFit/>
                </a:bodyPr>
                <a:lstStyle/>
                <a:p>
                  <a:r>
                    <a:rPr lang="en-US" sz="4800" dirty="0">
                      <a:solidFill>
                        <a:srgbClr val="002060"/>
                      </a:solidFill>
                    </a:rPr>
                    <a:t>space/size </a:t>
                  </a:r>
                  <a14:m>
                    <m:oMath xmlns:m="http://schemas.openxmlformats.org/officeDocument/2006/math">
                      <m:r>
                        <m:rPr>
                          <m:sty m:val="p"/>
                        </m:rPr>
                        <a:rPr lang="en-US" sz="4800" b="0" i="0" smtClean="0">
                          <a:solidFill>
                            <a:srgbClr val="002060"/>
                          </a:solidFill>
                          <a:latin typeface="Cambria Math" panose="02040503050406030204" pitchFamily="18" charset="0"/>
                        </a:rPr>
                        <m:t>Δ</m:t>
                      </m:r>
                      <m:r>
                        <a:rPr lang="en-US" sz="4800" b="0" i="1" smtClean="0">
                          <a:solidFill>
                            <a:srgbClr val="002060"/>
                          </a:solidFill>
                          <a:latin typeface="Cambria Math" panose="02040503050406030204" pitchFamily="18" charset="0"/>
                        </a:rPr>
                        <m:t>𝑥</m:t>
                      </m:r>
                    </m:oMath>
                  </a14:m>
                  <a:endParaRPr lang="en-CA" sz="4800" dirty="0">
                    <a:solidFill>
                      <a:srgbClr val="002060"/>
                    </a:solidFill>
                  </a:endParaRPr>
                </a:p>
              </p:txBody>
            </p:sp>
          </mc:Choice>
          <mc:Fallback xmlns="">
            <p:sp>
              <p:nvSpPr>
                <p:cNvPr id="15" name="TextBox 14">
                  <a:extLst>
                    <a:ext uri="{FF2B5EF4-FFF2-40B4-BE49-F238E27FC236}">
                      <a16:creationId xmlns:a16="http://schemas.microsoft.com/office/drawing/2014/main" id="{CA34615F-02ED-418B-B198-9F94864856AA}"/>
                    </a:ext>
                  </a:extLst>
                </p:cNvPr>
                <p:cNvSpPr txBox="1">
                  <a:spLocks noRot="1" noChangeAspect="1" noMove="1" noResize="1" noEditPoints="1" noAdjustHandles="1" noChangeArrowheads="1" noChangeShapeType="1" noTextEdit="1"/>
                </p:cNvSpPr>
                <p:nvPr/>
              </p:nvSpPr>
              <p:spPr>
                <a:xfrm>
                  <a:off x="2590774" y="2943833"/>
                  <a:ext cx="3604961" cy="830997"/>
                </a:xfrm>
                <a:prstGeom prst="rect">
                  <a:avLst/>
                </a:prstGeom>
                <a:blipFill>
                  <a:blip r:embed="rId10"/>
                  <a:stretch>
                    <a:fillRect l="-7783" t="-16176"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B993775-F1DF-4A07-A13E-94637288E272}"/>
                    </a:ext>
                  </a:extLst>
                </p:cNvPr>
                <p:cNvSpPr txBox="1"/>
                <p:nvPr/>
              </p:nvSpPr>
              <p:spPr>
                <a:xfrm>
                  <a:off x="68844" y="2905733"/>
                  <a:ext cx="2331985" cy="923330"/>
                </a:xfrm>
                <a:prstGeom prst="rect">
                  <a:avLst/>
                </a:prstGeom>
                <a:noFill/>
              </p:spPr>
              <p:txBody>
                <a:bodyPr wrap="none" rtlCol="0">
                  <a:spAutoFit/>
                </a:bodyPr>
                <a:lstStyle/>
                <a:p>
                  <a:r>
                    <a:rPr lang="en-US" sz="5400" dirty="0">
                      <a:solidFill>
                        <a:schemeClr val="accent6">
                          <a:lumMod val="50000"/>
                        </a:schemeClr>
                      </a:solidFill>
                    </a:rPr>
                    <a:t>time </a:t>
                  </a:r>
                  <a14:m>
                    <m:oMath xmlns:m="http://schemas.openxmlformats.org/officeDocument/2006/math">
                      <m:r>
                        <m:rPr>
                          <m:sty m:val="p"/>
                        </m:rPr>
                        <a:rPr lang="en-US" sz="5400" b="0" i="0" smtClean="0">
                          <a:solidFill>
                            <a:schemeClr val="accent6">
                              <a:lumMod val="50000"/>
                            </a:schemeClr>
                          </a:solidFill>
                          <a:latin typeface="Cambria Math" panose="02040503050406030204" pitchFamily="18" charset="0"/>
                        </a:rPr>
                        <m:t>Δ</m:t>
                      </m:r>
                      <m:r>
                        <a:rPr lang="en-US" sz="5400" b="0" i="1" smtClean="0">
                          <a:solidFill>
                            <a:schemeClr val="accent6">
                              <a:lumMod val="50000"/>
                            </a:schemeClr>
                          </a:solidFill>
                          <a:latin typeface="Cambria Math" panose="02040503050406030204" pitchFamily="18" charset="0"/>
                        </a:rPr>
                        <m:t>𝑡</m:t>
                      </m:r>
                    </m:oMath>
                  </a14:m>
                  <a:endParaRPr lang="en-CA" sz="5400" dirty="0">
                    <a:solidFill>
                      <a:schemeClr val="accent6">
                        <a:lumMod val="50000"/>
                      </a:schemeClr>
                    </a:solidFill>
                  </a:endParaRPr>
                </a:p>
              </p:txBody>
            </p:sp>
          </mc:Choice>
          <mc:Fallback xmlns="">
            <p:sp>
              <p:nvSpPr>
                <p:cNvPr id="16" name="TextBox 15">
                  <a:extLst>
                    <a:ext uri="{FF2B5EF4-FFF2-40B4-BE49-F238E27FC236}">
                      <a16:creationId xmlns:a16="http://schemas.microsoft.com/office/drawing/2014/main" id="{2B993775-F1DF-4A07-A13E-94637288E272}"/>
                    </a:ext>
                  </a:extLst>
                </p:cNvPr>
                <p:cNvSpPr txBox="1">
                  <a:spLocks noRot="1" noChangeAspect="1" noMove="1" noResize="1" noEditPoints="1" noAdjustHandles="1" noChangeArrowheads="1" noChangeShapeType="1" noTextEdit="1"/>
                </p:cNvSpPr>
                <p:nvPr/>
              </p:nvSpPr>
              <p:spPr>
                <a:xfrm>
                  <a:off x="68844" y="2905733"/>
                  <a:ext cx="2331985" cy="923330"/>
                </a:xfrm>
                <a:prstGeom prst="rect">
                  <a:avLst/>
                </a:prstGeom>
                <a:blipFill>
                  <a:blip r:embed="rId11"/>
                  <a:stretch>
                    <a:fillRect l="-13838" t="-17881" b="-40397"/>
                  </a:stretch>
                </a:blipFill>
              </p:spPr>
              <p:txBody>
                <a:bodyPr/>
                <a:lstStyle/>
                <a:p>
                  <a:r>
                    <a:rPr lang="en-CA">
                      <a:noFill/>
                    </a:rPr>
                    <a:t> </a:t>
                  </a:r>
                </a:p>
              </p:txBody>
            </p:sp>
          </mc:Fallback>
        </mc:AlternateContent>
      </p:grpSp>
      <p:grpSp>
        <p:nvGrpSpPr>
          <p:cNvPr id="14" name="Group 13">
            <a:extLst>
              <a:ext uri="{FF2B5EF4-FFF2-40B4-BE49-F238E27FC236}">
                <a16:creationId xmlns:a16="http://schemas.microsoft.com/office/drawing/2014/main" id="{6956B165-7D67-45C5-9FC3-A05C9F8E34EE}"/>
              </a:ext>
            </a:extLst>
          </p:cNvPr>
          <p:cNvGrpSpPr/>
          <p:nvPr/>
        </p:nvGrpSpPr>
        <p:grpSpPr>
          <a:xfrm>
            <a:off x="6158284" y="2131331"/>
            <a:ext cx="7846539" cy="4741417"/>
            <a:chOff x="6158284" y="2131331"/>
            <a:chExt cx="7846539" cy="4741417"/>
          </a:xfrm>
        </p:grpSpPr>
        <p:grpSp>
          <p:nvGrpSpPr>
            <p:cNvPr id="7" name="Group 6">
              <a:extLst>
                <a:ext uri="{FF2B5EF4-FFF2-40B4-BE49-F238E27FC236}">
                  <a16:creationId xmlns:a16="http://schemas.microsoft.com/office/drawing/2014/main" id="{EC8DD26B-6629-4C39-B8A8-8C0EB2007F19}"/>
                </a:ext>
              </a:extLst>
            </p:cNvPr>
            <p:cNvGrpSpPr/>
            <p:nvPr/>
          </p:nvGrpSpPr>
          <p:grpSpPr>
            <a:xfrm>
              <a:off x="6158284" y="2131331"/>
              <a:ext cx="6169918" cy="3348614"/>
              <a:chOff x="6158284" y="2131331"/>
              <a:chExt cx="6169918" cy="3348614"/>
            </a:xfrm>
          </p:grpSpPr>
          <p:sp>
            <p:nvSpPr>
              <p:cNvPr id="12" name="TextBox 11">
                <a:extLst>
                  <a:ext uri="{FF2B5EF4-FFF2-40B4-BE49-F238E27FC236}">
                    <a16:creationId xmlns:a16="http://schemas.microsoft.com/office/drawing/2014/main" id="{F36A790D-29BF-4A61-B9CE-280F38B15C91}"/>
                  </a:ext>
                </a:extLst>
              </p:cNvPr>
              <p:cNvSpPr txBox="1"/>
              <p:nvPr/>
            </p:nvSpPr>
            <p:spPr>
              <a:xfrm>
                <a:off x="6708182" y="2131331"/>
                <a:ext cx="5182124" cy="830997"/>
              </a:xfrm>
              <a:prstGeom prst="rect">
                <a:avLst/>
              </a:prstGeom>
              <a:noFill/>
            </p:spPr>
            <p:txBody>
              <a:bodyPr wrap="none" rtlCol="0">
                <a:spAutoFit/>
              </a:bodyPr>
              <a:lstStyle/>
              <a:p>
                <a:r>
                  <a:rPr lang="en-US" sz="4800" dirty="0"/>
                  <a:t>Things we agree on:</a:t>
                </a:r>
                <a:endParaRPr lang="en-CA" sz="4800"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15936C-3181-402D-A955-4D66527AC1A4}"/>
                      </a:ext>
                    </a:extLst>
                  </p:cNvPr>
                  <p:cNvSpPr txBox="1"/>
                  <p:nvPr/>
                </p:nvSpPr>
                <p:spPr>
                  <a:xfrm>
                    <a:off x="6158284" y="4546096"/>
                    <a:ext cx="2411686" cy="920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𝐹</m:t>
                              </m:r>
                            </m:e>
                          </m:acc>
                          <m:r>
                            <a:rPr lang="en-US" sz="4800" b="0" i="1" smtClean="0">
                              <a:solidFill>
                                <a:srgbClr val="FF0000"/>
                              </a:solidFill>
                              <a:latin typeface="Cambria Math" panose="02040503050406030204" pitchFamily="18" charset="0"/>
                            </a:rPr>
                            <m:t>=</m:t>
                          </m:r>
                          <m:r>
                            <a:rPr lang="en-US" sz="4800" b="0" i="1" smtClean="0">
                              <a:solidFill>
                                <a:srgbClr val="FF0000"/>
                              </a:solidFill>
                              <a:latin typeface="Cambria Math" panose="02040503050406030204" pitchFamily="18" charset="0"/>
                            </a:rPr>
                            <m:t>𝑚</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𝑎</m:t>
                              </m:r>
                            </m:e>
                          </m:acc>
                        </m:oMath>
                      </m:oMathPara>
                    </a14:m>
                    <a:endParaRPr lang="en-CA" sz="4800" dirty="0">
                      <a:solidFill>
                        <a:srgbClr val="FF0000"/>
                      </a:solidFill>
                    </a:endParaRPr>
                  </a:p>
                </p:txBody>
              </p:sp>
            </mc:Choice>
            <mc:Fallback xmlns="">
              <p:sp>
                <p:nvSpPr>
                  <p:cNvPr id="27" name="TextBox 26">
                    <a:extLst>
                      <a:ext uri="{FF2B5EF4-FFF2-40B4-BE49-F238E27FC236}">
                        <a16:creationId xmlns:a16="http://schemas.microsoft.com/office/drawing/2014/main" id="{A315936C-3181-402D-A955-4D66527AC1A4}"/>
                      </a:ext>
                    </a:extLst>
                  </p:cNvPr>
                  <p:cNvSpPr txBox="1">
                    <a:spLocks noRot="1" noChangeAspect="1" noMove="1" noResize="1" noEditPoints="1" noAdjustHandles="1" noChangeArrowheads="1" noChangeShapeType="1" noTextEdit="1"/>
                  </p:cNvSpPr>
                  <p:nvPr/>
                </p:nvSpPr>
                <p:spPr>
                  <a:xfrm>
                    <a:off x="6158284" y="4546096"/>
                    <a:ext cx="2411686" cy="920637"/>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60D1630-1DF3-4ECE-B7DA-663735205768}"/>
                      </a:ext>
                    </a:extLst>
                  </p:cNvPr>
                  <p:cNvSpPr txBox="1"/>
                  <p:nvPr/>
                </p:nvSpPr>
                <p:spPr>
                  <a:xfrm>
                    <a:off x="8715162" y="4636701"/>
                    <a:ext cx="3613040" cy="843244"/>
                  </a:xfrm>
                  <a:prstGeom prst="rect">
                    <a:avLst/>
                  </a:prstGeom>
                  <a:noFill/>
                </p:spPr>
                <p:txBody>
                  <a:bodyPr wrap="none" rtlCol="0">
                    <a:spAutoFit/>
                  </a:bodyPr>
                  <a:lstStyle/>
                  <a:p>
                    <a14:m>
                      <m:oMath xmlns:m="http://schemas.openxmlformats.org/officeDocument/2006/math">
                        <m:sSub>
                          <m:sSubPr>
                            <m:ctrlPr>
                              <a:rPr lang="en-US" sz="3600" i="1">
                                <a:solidFill>
                                  <a:srgbClr val="0070C0"/>
                                </a:solidFill>
                                <a:latin typeface="Cambria Math" panose="02040503050406030204" pitchFamily="18" charset="0"/>
                              </a:rPr>
                            </m:ctrlPr>
                          </m:sSubPr>
                          <m:e>
                            <m:acc>
                              <m:accPr>
                                <m:chr m:val="⃗"/>
                                <m:ctrlPr>
                                  <a:rPr lang="en-US" sz="3600" i="1">
                                    <a:solidFill>
                                      <a:srgbClr val="0070C0"/>
                                    </a:solidFill>
                                    <a:latin typeface="Cambria Math" panose="02040503050406030204" pitchFamily="18" charset="0"/>
                                  </a:rPr>
                                </m:ctrlPr>
                              </m:accPr>
                              <m:e>
                                <m:r>
                                  <a:rPr lang="en-US" sz="3600" i="1">
                                    <a:solidFill>
                                      <a:srgbClr val="0070C0"/>
                                    </a:solidFill>
                                    <a:latin typeface="Cambria Math" panose="02040503050406030204" pitchFamily="18" charset="0"/>
                                  </a:rPr>
                                  <m:t>𝐹</m:t>
                                </m:r>
                              </m:e>
                            </m:acc>
                          </m:e>
                          <m:sub>
                            <m:r>
                              <a:rPr lang="en-US" sz="3600" i="1">
                                <a:solidFill>
                                  <a:srgbClr val="0070C0"/>
                                </a:solidFill>
                                <a:latin typeface="Cambria Math" panose="02040503050406030204" pitchFamily="18" charset="0"/>
                              </a:rPr>
                              <m:t>𝐺</m:t>
                            </m:r>
                          </m:sub>
                        </m:sSub>
                        <m:r>
                          <a:rPr lang="en-US" sz="3600" i="1">
                            <a:solidFill>
                              <a:srgbClr val="0070C0"/>
                            </a:solidFill>
                            <a:latin typeface="Cambria Math" panose="02040503050406030204" pitchFamily="18" charset="0"/>
                          </a:rPr>
                          <m:t>=</m:t>
                        </m:r>
                        <m:r>
                          <a:rPr lang="en-US" sz="3600" i="1">
                            <a:solidFill>
                              <a:srgbClr val="0070C0"/>
                            </a:solidFill>
                            <a:latin typeface="Cambria Math" panose="02040503050406030204" pitchFamily="18" charset="0"/>
                          </a:rPr>
                          <m:t>𝐺</m:t>
                        </m:r>
                        <m:f>
                          <m:fPr>
                            <m:ctrlPr>
                              <a:rPr lang="en-US" sz="3600" i="1">
                                <a:solidFill>
                                  <a:srgbClr val="0070C0"/>
                                </a:solidFill>
                                <a:latin typeface="Cambria Math" panose="02040503050406030204" pitchFamily="18" charset="0"/>
                              </a:rPr>
                            </m:ctrlPr>
                          </m:fPr>
                          <m:num>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𝑚</m:t>
                                </m:r>
                              </m:e>
                              <m:sub>
                                <m:r>
                                  <a:rPr lang="en-US" sz="3600" i="1">
                                    <a:solidFill>
                                      <a:srgbClr val="0070C0"/>
                                    </a:solidFill>
                                    <a:latin typeface="Cambria Math" panose="02040503050406030204" pitchFamily="18" charset="0"/>
                                  </a:rPr>
                                  <m:t>1</m:t>
                                </m:r>
                              </m:sub>
                            </m:sSub>
                            <m:sSub>
                              <m:sSubPr>
                                <m:ctrlPr>
                                  <a:rPr lang="en-US" sz="3600" i="1">
                                    <a:solidFill>
                                      <a:srgbClr val="0070C0"/>
                                    </a:solidFill>
                                    <a:latin typeface="Cambria Math" panose="02040503050406030204" pitchFamily="18" charset="0"/>
                                  </a:rPr>
                                </m:ctrlPr>
                              </m:sSubPr>
                              <m:e>
                                <m:r>
                                  <a:rPr lang="en-US" sz="3600" i="1">
                                    <a:solidFill>
                                      <a:srgbClr val="0070C0"/>
                                    </a:solidFill>
                                    <a:latin typeface="Cambria Math" panose="02040503050406030204" pitchFamily="18" charset="0"/>
                                  </a:rPr>
                                  <m:t>𝑚</m:t>
                                </m:r>
                              </m:e>
                              <m:sub>
                                <m:r>
                                  <a:rPr lang="en-US" sz="3600" i="1">
                                    <a:solidFill>
                                      <a:srgbClr val="0070C0"/>
                                    </a:solidFill>
                                    <a:latin typeface="Cambria Math" panose="02040503050406030204" pitchFamily="18" charset="0"/>
                                  </a:rPr>
                                  <m:t>2</m:t>
                                </m:r>
                              </m:sub>
                            </m:sSub>
                          </m:num>
                          <m:den>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𝑟</m:t>
                                </m:r>
                              </m:e>
                              <m:sup>
                                <m:r>
                                  <a:rPr lang="en-US" sz="3600" i="1">
                                    <a:solidFill>
                                      <a:srgbClr val="0070C0"/>
                                    </a:solidFill>
                                    <a:latin typeface="Cambria Math" panose="02040503050406030204" pitchFamily="18" charset="0"/>
                                  </a:rPr>
                                  <m:t>2</m:t>
                                </m:r>
                              </m:sup>
                            </m:sSup>
                          </m:den>
                        </m:f>
                      </m:oMath>
                    </a14:m>
                    <a:r>
                      <a:rPr lang="en-US" sz="3600" dirty="0">
                        <a:solidFill>
                          <a:srgbClr val="0070C0"/>
                        </a:solidFill>
                      </a:rPr>
                      <a:t> </a:t>
                    </a:r>
                    <a14:m>
                      <m:oMath xmlns:m="http://schemas.openxmlformats.org/officeDocument/2006/math">
                        <m:r>
                          <a:rPr lang="en-US" sz="2400" i="1">
                            <a:solidFill>
                              <a:srgbClr val="0070C0"/>
                            </a:solidFill>
                            <a:latin typeface="Cambria Math" panose="02040503050406030204" pitchFamily="18" charset="0"/>
                          </a:rPr>
                          <m:t>(−</m:t>
                        </m:r>
                        <m:acc>
                          <m:accPr>
                            <m:chr m:val="̂"/>
                            <m:ctrlPr>
                              <a:rPr lang="en-US" sz="2400" i="1">
                                <a:solidFill>
                                  <a:srgbClr val="0070C0"/>
                                </a:solidFill>
                                <a:latin typeface="Cambria Math" panose="02040503050406030204" pitchFamily="18" charset="0"/>
                              </a:rPr>
                            </m:ctrlPr>
                          </m:accPr>
                          <m:e>
                            <m:r>
                              <a:rPr lang="en-US" sz="2400" i="1">
                                <a:solidFill>
                                  <a:srgbClr val="0070C0"/>
                                </a:solidFill>
                                <a:latin typeface="Cambria Math" panose="02040503050406030204" pitchFamily="18" charset="0"/>
                              </a:rPr>
                              <m:t>𝑟</m:t>
                            </m:r>
                          </m:e>
                        </m:acc>
                        <m:r>
                          <a:rPr lang="en-US" sz="2400" i="1">
                            <a:solidFill>
                              <a:srgbClr val="0070C0"/>
                            </a:solidFill>
                            <a:latin typeface="Cambria Math" panose="02040503050406030204" pitchFamily="18" charset="0"/>
                          </a:rPr>
                          <m:t>)</m:t>
                        </m:r>
                      </m:oMath>
                    </a14:m>
                    <a:r>
                      <a:rPr lang="en-CA" sz="3600" dirty="0">
                        <a:solidFill>
                          <a:srgbClr val="0070C0"/>
                        </a:solidFill>
                      </a:rPr>
                      <a:t> </a:t>
                    </a:r>
                  </a:p>
                </p:txBody>
              </p:sp>
            </mc:Choice>
            <mc:Fallback xmlns="">
              <p:sp>
                <p:nvSpPr>
                  <p:cNvPr id="28" name="TextBox 27">
                    <a:extLst>
                      <a:ext uri="{FF2B5EF4-FFF2-40B4-BE49-F238E27FC236}">
                        <a16:creationId xmlns:a16="http://schemas.microsoft.com/office/drawing/2014/main" id="{260D1630-1DF3-4ECE-B7DA-663735205768}"/>
                      </a:ext>
                    </a:extLst>
                  </p:cNvPr>
                  <p:cNvSpPr txBox="1">
                    <a:spLocks noRot="1" noChangeAspect="1" noMove="1" noResize="1" noEditPoints="1" noAdjustHandles="1" noChangeArrowheads="1" noChangeShapeType="1" noTextEdit="1"/>
                  </p:cNvSpPr>
                  <p:nvPr/>
                </p:nvSpPr>
                <p:spPr>
                  <a:xfrm>
                    <a:off x="8715162" y="4636701"/>
                    <a:ext cx="3613040" cy="843244"/>
                  </a:xfrm>
                  <a:prstGeom prst="rect">
                    <a:avLst/>
                  </a:prstGeom>
                  <a:blipFill>
                    <a:blip r:embed="rId14"/>
                    <a:stretch>
                      <a:fillRect/>
                    </a:stretch>
                  </a:blipFill>
                </p:spPr>
                <p:txBody>
                  <a:bodyPr/>
                  <a:lstStyle/>
                  <a:p>
                    <a:r>
                      <a:rPr lang="en-CA">
                        <a:noFill/>
                      </a:rPr>
                      <a:t> </a:t>
                    </a:r>
                  </a:p>
                </p:txBody>
              </p:sp>
            </mc:Fallback>
          </mc:AlternateContent>
          <p:sp>
            <p:nvSpPr>
              <p:cNvPr id="29" name="TextBox 28">
                <a:extLst>
                  <a:ext uri="{FF2B5EF4-FFF2-40B4-BE49-F238E27FC236}">
                    <a16:creationId xmlns:a16="http://schemas.microsoft.com/office/drawing/2014/main" id="{2CC17ECE-363C-4449-90F6-B7D8440AC25B}"/>
                  </a:ext>
                </a:extLst>
              </p:cNvPr>
              <p:cNvSpPr txBox="1"/>
              <p:nvPr/>
            </p:nvSpPr>
            <p:spPr>
              <a:xfrm>
                <a:off x="6780191" y="2817251"/>
                <a:ext cx="4574201" cy="923330"/>
              </a:xfrm>
              <a:prstGeom prst="rect">
                <a:avLst/>
              </a:prstGeom>
              <a:noFill/>
            </p:spPr>
            <p:txBody>
              <a:bodyPr wrap="none" rtlCol="0">
                <a:spAutoFit/>
              </a:bodyPr>
              <a:lstStyle/>
              <a:p>
                <a:r>
                  <a:rPr lang="en-US" sz="5400" b="1" dirty="0">
                    <a:solidFill>
                      <a:srgbClr val="7030A0"/>
                    </a:solidFill>
                  </a:rPr>
                  <a:t>Laws of physics</a:t>
                </a:r>
                <a:endParaRPr lang="en-CA" sz="5400" b="1" dirty="0">
                  <a:solidFill>
                    <a:srgbClr val="7030A0"/>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2152F61-D262-43C8-93A1-3AC61889C551}"/>
                      </a:ext>
                    </a:extLst>
                  </p:cNvPr>
                  <p:cNvSpPr txBox="1"/>
                  <p:nvPr/>
                </p:nvSpPr>
                <p:spPr>
                  <a:xfrm>
                    <a:off x="6791112" y="3764089"/>
                    <a:ext cx="4461414" cy="769441"/>
                  </a:xfrm>
                  <a:prstGeom prst="rect">
                    <a:avLst/>
                  </a:prstGeom>
                  <a:noFill/>
                  <a:ln>
                    <a:solidFill>
                      <a:schemeClr val="bg1"/>
                    </a:solidFill>
                  </a:ln>
                  <a:effectLst>
                    <a:glow rad="228600">
                      <a:srgbClr val="FFCF01">
                        <a:alpha val="40000"/>
                      </a:srgbClr>
                    </a:glo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𝑐</m:t>
                          </m:r>
                          <m:r>
                            <a:rPr lang="en-US" sz="4400" b="0" i="1" smtClean="0">
                              <a:solidFill>
                                <a:schemeClr val="tx1"/>
                              </a:solidFill>
                              <a:latin typeface="Cambria Math" panose="02040503050406030204" pitchFamily="18" charset="0"/>
                            </a:rPr>
                            <m:t>=3×</m:t>
                          </m:r>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10</m:t>
                              </m:r>
                            </m:e>
                            <m:sup>
                              <m:r>
                                <a:rPr lang="en-US" sz="4400" b="0" i="1" smtClean="0">
                                  <a:solidFill>
                                    <a:schemeClr val="tx1"/>
                                  </a:solidFill>
                                  <a:latin typeface="Cambria Math" panose="02040503050406030204" pitchFamily="18" charset="0"/>
                                </a:rPr>
                                <m:t>8</m:t>
                              </m:r>
                            </m:sup>
                          </m:sSup>
                          <m:r>
                            <a:rPr lang="en-US" sz="4400" b="0" i="1" smtClean="0">
                              <a:solidFill>
                                <a:schemeClr val="tx1"/>
                              </a:solidFill>
                              <a:latin typeface="Cambria Math" panose="02040503050406030204" pitchFamily="18" charset="0"/>
                            </a:rPr>
                            <m:t>  </m:t>
                          </m:r>
                          <m:r>
                            <a:rPr lang="en-US" sz="4400" b="0" i="1" smtClean="0">
                              <a:solidFill>
                                <a:schemeClr val="tx1"/>
                              </a:solidFill>
                              <a:latin typeface="Cambria Math" panose="02040503050406030204" pitchFamily="18" charset="0"/>
                            </a:rPr>
                            <m:t>𝑚</m:t>
                          </m:r>
                          <m:r>
                            <a:rPr lang="en-US" sz="4400" b="0" i="1" smtClean="0">
                              <a:solidFill>
                                <a:schemeClr val="tx1"/>
                              </a:solidFill>
                              <a:latin typeface="Cambria Math" panose="02040503050406030204" pitchFamily="18" charset="0"/>
                            </a:rPr>
                            <m:t>/</m:t>
                          </m:r>
                          <m:r>
                            <a:rPr lang="en-US" sz="4400" b="0" i="1" smtClean="0">
                              <a:solidFill>
                                <a:schemeClr val="tx1"/>
                              </a:solidFill>
                              <a:latin typeface="Cambria Math" panose="02040503050406030204" pitchFamily="18" charset="0"/>
                            </a:rPr>
                            <m:t>𝑠</m:t>
                          </m:r>
                        </m:oMath>
                      </m:oMathPara>
                    </a14:m>
                    <a:endParaRPr lang="en-CA" sz="4400" dirty="0">
                      <a:solidFill>
                        <a:schemeClr val="tx1"/>
                      </a:solidFill>
                    </a:endParaRPr>
                  </a:p>
                </p:txBody>
              </p:sp>
            </mc:Choice>
            <mc:Fallback xmlns="">
              <p:sp>
                <p:nvSpPr>
                  <p:cNvPr id="24" name="TextBox 23">
                    <a:extLst>
                      <a:ext uri="{FF2B5EF4-FFF2-40B4-BE49-F238E27FC236}">
                        <a16:creationId xmlns:a16="http://schemas.microsoft.com/office/drawing/2014/main" id="{A2152F61-D262-43C8-93A1-3AC61889C551}"/>
                      </a:ext>
                    </a:extLst>
                  </p:cNvPr>
                  <p:cNvSpPr txBox="1">
                    <a:spLocks noRot="1" noChangeAspect="1" noMove="1" noResize="1" noEditPoints="1" noAdjustHandles="1" noChangeArrowheads="1" noChangeShapeType="1" noTextEdit="1"/>
                  </p:cNvSpPr>
                  <p:nvPr/>
                </p:nvSpPr>
                <p:spPr>
                  <a:xfrm>
                    <a:off x="6791112" y="3764089"/>
                    <a:ext cx="4461414" cy="769441"/>
                  </a:xfrm>
                  <a:prstGeom prst="rect">
                    <a:avLst/>
                  </a:prstGeom>
                  <a:blipFill>
                    <a:blip r:embed="rId15"/>
                    <a:stretch>
                      <a:fillRect/>
                    </a:stretch>
                  </a:blipFill>
                  <a:ln>
                    <a:solidFill>
                      <a:schemeClr val="bg1"/>
                    </a:solidFill>
                  </a:ln>
                  <a:effectLst>
                    <a:glow rad="228600">
                      <a:srgbClr val="FFCF01">
                        <a:alpha val="40000"/>
                      </a:srgbClr>
                    </a:glow>
                  </a:effectLst>
                </p:spPr>
                <p:txBody>
                  <a:bodyPr/>
                  <a:lstStyle/>
                  <a:p>
                    <a:r>
                      <a:rPr lang="en-CA">
                        <a:noFill/>
                      </a:rPr>
                      <a:t> </a:t>
                    </a:r>
                  </a:p>
                </p:txBody>
              </p:sp>
            </mc:Fallback>
          </mc:AlternateContent>
        </p:grpSp>
        <p:grpSp>
          <p:nvGrpSpPr>
            <p:cNvPr id="13" name="Group 12">
              <a:extLst>
                <a:ext uri="{FF2B5EF4-FFF2-40B4-BE49-F238E27FC236}">
                  <a16:creationId xmlns:a16="http://schemas.microsoft.com/office/drawing/2014/main" id="{8B29630C-0984-41DD-A400-E2635AAA5030}"/>
                </a:ext>
              </a:extLst>
            </p:cNvPr>
            <p:cNvGrpSpPr/>
            <p:nvPr/>
          </p:nvGrpSpPr>
          <p:grpSpPr>
            <a:xfrm>
              <a:off x="6300020" y="5362247"/>
              <a:ext cx="7704803" cy="1510501"/>
              <a:chOff x="6300020" y="5362247"/>
              <a:chExt cx="7704803" cy="1510501"/>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C827EC9-EAD7-48D6-A071-83CF36E1DF97}"/>
                      </a:ext>
                    </a:extLst>
                  </p:cNvPr>
                  <p:cNvSpPr txBox="1"/>
                  <p:nvPr/>
                </p:nvSpPr>
                <p:spPr>
                  <a:xfrm>
                    <a:off x="6360857" y="5464277"/>
                    <a:ext cx="2514600" cy="823752"/>
                  </a:xfrm>
                  <a:prstGeom prst="rect">
                    <a:avLst/>
                  </a:prstGeom>
                  <a:noFill/>
                </p:spPr>
                <p:txBody>
                  <a:bodyPr wrap="square" rtlCol="0">
                    <a:spAutoFit/>
                  </a:bodyPr>
                  <a:lstStyle/>
                  <a:p>
                    <a14:m>
                      <m:oMath xmlns:m="http://schemas.openxmlformats.org/officeDocument/2006/math">
                        <m:r>
                          <m:rPr>
                            <m:sty m:val="p"/>
                          </m:rPr>
                          <a:rPr lang="en-US" sz="3200" b="0" i="0" smtClean="0">
                            <a:latin typeface="Cambria Math" panose="02040503050406030204" pitchFamily="18" charset="0"/>
                          </a:rPr>
                          <m:t>∇</m:t>
                        </m:r>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𝐸</m:t>
                            </m:r>
                          </m:e>
                        </m:acc>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𝜌</m:t>
                            </m:r>
                          </m:num>
                          <m:den>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𝜖</m:t>
                                </m:r>
                              </m:e>
                              <m:sub>
                                <m:r>
                                  <a:rPr lang="en-US" sz="3200" b="0" i="1" smtClean="0">
                                    <a:latin typeface="Cambria Math" panose="02040503050406030204" pitchFamily="18" charset="0"/>
                                  </a:rPr>
                                  <m:t>0</m:t>
                                </m:r>
                              </m:sub>
                            </m:sSub>
                          </m:den>
                        </m:f>
                      </m:oMath>
                    </a14:m>
                    <a:r>
                      <a:rPr lang="en-US" sz="3200" dirty="0"/>
                      <a:t> </a:t>
                    </a:r>
                  </a:p>
                </p:txBody>
              </p:sp>
            </mc:Choice>
            <mc:Fallback xmlns="">
              <p:sp>
                <p:nvSpPr>
                  <p:cNvPr id="30" name="TextBox 29">
                    <a:extLst>
                      <a:ext uri="{FF2B5EF4-FFF2-40B4-BE49-F238E27FC236}">
                        <a16:creationId xmlns:a16="http://schemas.microsoft.com/office/drawing/2014/main" id="{6C827EC9-EAD7-48D6-A071-83CF36E1DF97}"/>
                      </a:ext>
                    </a:extLst>
                  </p:cNvPr>
                  <p:cNvSpPr txBox="1">
                    <a:spLocks noRot="1" noChangeAspect="1" noMove="1" noResize="1" noEditPoints="1" noAdjustHandles="1" noChangeArrowheads="1" noChangeShapeType="1" noTextEdit="1"/>
                  </p:cNvSpPr>
                  <p:nvPr/>
                </p:nvSpPr>
                <p:spPr>
                  <a:xfrm>
                    <a:off x="6360857" y="5464277"/>
                    <a:ext cx="2514600" cy="823752"/>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D533D5E-D45D-453D-AEAC-A87E87A69B24}"/>
                      </a:ext>
                    </a:extLst>
                  </p:cNvPr>
                  <p:cNvSpPr txBox="1"/>
                  <p:nvPr/>
                </p:nvSpPr>
                <p:spPr>
                  <a:xfrm>
                    <a:off x="6300020" y="6210130"/>
                    <a:ext cx="2514600" cy="647870"/>
                  </a:xfrm>
                  <a:prstGeom prst="rect">
                    <a:avLst/>
                  </a:prstGeom>
                  <a:noFill/>
                </p:spPr>
                <p:txBody>
                  <a:bodyPr wrap="square" rtlCol="0">
                    <a:spAutoFit/>
                  </a:bodyPr>
                  <a:lstStyle/>
                  <a:p>
                    <a14:m>
                      <m:oMath xmlns:m="http://schemas.openxmlformats.org/officeDocument/2006/math">
                        <m:r>
                          <m:rPr>
                            <m:sty m:val="p"/>
                          </m:rPr>
                          <a:rPr lang="en-US" sz="3200" b="0" i="0" smtClean="0">
                            <a:latin typeface="Cambria Math" panose="02040503050406030204" pitchFamily="18" charset="0"/>
                          </a:rPr>
                          <m:t>∇</m:t>
                        </m:r>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𝐵</m:t>
                            </m:r>
                          </m:e>
                        </m:acc>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0</m:t>
                            </m:r>
                          </m:e>
                        </m:acc>
                      </m:oMath>
                    </a14:m>
                    <a:r>
                      <a:rPr lang="en-US" sz="3200" dirty="0"/>
                      <a:t> </a:t>
                    </a:r>
                  </a:p>
                </p:txBody>
              </p:sp>
            </mc:Choice>
            <mc:Fallback xmlns="">
              <p:sp>
                <p:nvSpPr>
                  <p:cNvPr id="31" name="TextBox 30">
                    <a:extLst>
                      <a:ext uri="{FF2B5EF4-FFF2-40B4-BE49-F238E27FC236}">
                        <a16:creationId xmlns:a16="http://schemas.microsoft.com/office/drawing/2014/main" id="{AD533D5E-D45D-453D-AEAC-A87E87A69B24}"/>
                      </a:ext>
                    </a:extLst>
                  </p:cNvPr>
                  <p:cNvSpPr txBox="1">
                    <a:spLocks noRot="1" noChangeAspect="1" noMove="1" noResize="1" noEditPoints="1" noAdjustHandles="1" noChangeArrowheads="1" noChangeShapeType="1" noTextEdit="1"/>
                  </p:cNvSpPr>
                  <p:nvPr/>
                </p:nvSpPr>
                <p:spPr>
                  <a:xfrm>
                    <a:off x="6300020" y="6210130"/>
                    <a:ext cx="2514600" cy="647870"/>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5C5433F-FA58-45BC-BCC8-C3CC7E9D359D}"/>
                      </a:ext>
                    </a:extLst>
                  </p:cNvPr>
                  <p:cNvSpPr txBox="1"/>
                  <p:nvPr/>
                </p:nvSpPr>
                <p:spPr>
                  <a:xfrm>
                    <a:off x="8820150" y="5362247"/>
                    <a:ext cx="3371850" cy="884729"/>
                  </a:xfrm>
                  <a:prstGeom prst="rect">
                    <a:avLst/>
                  </a:prstGeom>
                  <a:noFill/>
                </p:spPr>
                <p:txBody>
                  <a:bodyPr wrap="square" rtlCol="0">
                    <a:spAutoFit/>
                  </a:bodyPr>
                  <a:lstStyle/>
                  <a:p>
                    <a14:m>
                      <m:oMath xmlns:m="http://schemas.openxmlformats.org/officeDocument/2006/math">
                        <m:r>
                          <m:rPr>
                            <m:sty m:val="p"/>
                          </m:rPr>
                          <a:rPr lang="en-US" sz="3200" b="0" i="0" smtClean="0">
                            <a:latin typeface="Cambria Math" panose="02040503050406030204" pitchFamily="18" charset="0"/>
                          </a:rPr>
                          <m:t>∇</m:t>
                        </m:r>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𝐸</m:t>
                            </m:r>
                          </m:e>
                        </m:acc>
                        <m:r>
                          <a:rPr lang="en-US" sz="3200" b="0" i="1" smtClean="0">
                            <a:latin typeface="Cambria Math" panose="02040503050406030204" pitchFamily="18" charset="0"/>
                          </a:rPr>
                          <m:t>=</m:t>
                        </m:r>
                        <m:r>
                          <a:rPr lang="en-US" sz="3200" b="0" i="0"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𝐵</m:t>
                                </m:r>
                              </m:e>
                            </m:acc>
                          </m:num>
                          <m:den>
                            <m:r>
                              <a:rPr lang="en-US" sz="3200" b="0" i="1" smtClean="0">
                                <a:latin typeface="Cambria Math" panose="02040503050406030204" pitchFamily="18" charset="0"/>
                              </a:rPr>
                              <m:t>𝜕</m:t>
                            </m:r>
                            <m:r>
                              <a:rPr lang="en-US" sz="3200" b="0" i="1" smtClean="0">
                                <a:latin typeface="Cambria Math" panose="02040503050406030204" pitchFamily="18" charset="0"/>
                              </a:rPr>
                              <m:t>𝑡</m:t>
                            </m:r>
                          </m:den>
                        </m:f>
                        <m:r>
                          <a:rPr lang="en-US" sz="3200" b="0" i="0" smtClean="0">
                            <a:latin typeface="Cambria Math" panose="02040503050406030204" pitchFamily="18" charset="0"/>
                          </a:rPr>
                          <m:t> </m:t>
                        </m:r>
                      </m:oMath>
                    </a14:m>
                    <a:r>
                      <a:rPr lang="en-US" sz="3200" dirty="0"/>
                      <a:t> </a:t>
                    </a:r>
                  </a:p>
                </p:txBody>
              </p:sp>
            </mc:Choice>
            <mc:Fallback xmlns="">
              <p:sp>
                <p:nvSpPr>
                  <p:cNvPr id="32" name="TextBox 31">
                    <a:extLst>
                      <a:ext uri="{FF2B5EF4-FFF2-40B4-BE49-F238E27FC236}">
                        <a16:creationId xmlns:a16="http://schemas.microsoft.com/office/drawing/2014/main" id="{75C5433F-FA58-45BC-BCC8-C3CC7E9D359D}"/>
                      </a:ext>
                    </a:extLst>
                  </p:cNvPr>
                  <p:cNvSpPr txBox="1">
                    <a:spLocks noRot="1" noChangeAspect="1" noMove="1" noResize="1" noEditPoints="1" noAdjustHandles="1" noChangeArrowheads="1" noChangeShapeType="1" noTextEdit="1"/>
                  </p:cNvSpPr>
                  <p:nvPr/>
                </p:nvSpPr>
                <p:spPr>
                  <a:xfrm>
                    <a:off x="8820150" y="5362247"/>
                    <a:ext cx="3371850" cy="884729"/>
                  </a:xfrm>
                  <a:prstGeom prst="rect">
                    <a:avLst/>
                  </a:prstGeom>
                  <a:blipFill>
                    <a:blip r:embed="rId1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67F70C6-2093-4115-94CE-9E7C4882D407}"/>
                      </a:ext>
                    </a:extLst>
                  </p:cNvPr>
                  <p:cNvSpPr txBox="1"/>
                  <p:nvPr/>
                </p:nvSpPr>
                <p:spPr>
                  <a:xfrm>
                    <a:off x="8499373" y="6086892"/>
                    <a:ext cx="5505450" cy="785856"/>
                  </a:xfrm>
                  <a:prstGeom prst="rect">
                    <a:avLst/>
                  </a:prstGeom>
                  <a:noFill/>
                </p:spPr>
                <p:txBody>
                  <a:bodyPr wrap="square" rtlCol="0">
                    <a:spAutoFit/>
                  </a:bodyPr>
                  <a:lstStyle/>
                  <a:p>
                    <a14:m>
                      <m:oMath xmlns:m="http://schemas.openxmlformats.org/officeDocument/2006/math">
                        <m:r>
                          <m:rPr>
                            <m:sty m:val="p"/>
                          </m:rPr>
                          <a:rPr lang="en-US" sz="2800" b="0" i="0" smtClean="0">
                            <a:latin typeface="Cambria Math" panose="02040503050406030204" pitchFamily="18" charset="0"/>
                          </a:rPr>
                          <m:t>∇</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𝜇</m:t>
                            </m:r>
                          </m:e>
                          <m:sub>
                            <m:r>
                              <a:rPr lang="en-US" sz="2800" b="0" i="1" smtClean="0">
                                <a:latin typeface="Cambria Math" panose="02040503050406030204" pitchFamily="18" charset="0"/>
                              </a:rPr>
                              <m:t>0</m:t>
                            </m:r>
                          </m:sub>
                        </m:sSub>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𝐽</m:t>
                            </m:r>
                          </m:e>
                        </m:acc>
                        <m:r>
                          <a:rPr lang="en-US" sz="2800" b="0" i="0"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𝜇</m:t>
                            </m:r>
                          </m:e>
                          <m:sub>
                            <m:r>
                              <a:rPr lang="en-US" sz="2800" b="0" i="1" smtClean="0">
                                <a:latin typeface="Cambria Math" panose="02040503050406030204" pitchFamily="18" charset="0"/>
                              </a:rPr>
                              <m:t>0</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0</m:t>
                            </m:r>
                          </m:sub>
                        </m:sSub>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𝐸</m:t>
                                </m:r>
                              </m:e>
                            </m:acc>
                          </m:num>
                          <m:den>
                            <m:r>
                              <a:rPr lang="en-US" sz="2800" b="0" i="1" smtClean="0">
                                <a:latin typeface="Cambria Math" panose="02040503050406030204" pitchFamily="18" charset="0"/>
                              </a:rPr>
                              <m:t>𝜕</m:t>
                            </m:r>
                            <m:r>
                              <a:rPr lang="en-US" sz="2800" b="0" i="1" smtClean="0">
                                <a:latin typeface="Cambria Math" panose="02040503050406030204" pitchFamily="18" charset="0"/>
                              </a:rPr>
                              <m:t>𝑡</m:t>
                            </m:r>
                          </m:den>
                        </m:f>
                        <m:r>
                          <a:rPr lang="en-US" sz="2800" b="0" i="0" smtClean="0">
                            <a:latin typeface="Cambria Math" panose="02040503050406030204" pitchFamily="18" charset="0"/>
                          </a:rPr>
                          <m:t> </m:t>
                        </m:r>
                      </m:oMath>
                    </a14:m>
                    <a:r>
                      <a:rPr lang="en-US" sz="2800" dirty="0"/>
                      <a:t> </a:t>
                    </a:r>
                  </a:p>
                </p:txBody>
              </p:sp>
            </mc:Choice>
            <mc:Fallback xmlns="">
              <p:sp>
                <p:nvSpPr>
                  <p:cNvPr id="33" name="TextBox 32">
                    <a:extLst>
                      <a:ext uri="{FF2B5EF4-FFF2-40B4-BE49-F238E27FC236}">
                        <a16:creationId xmlns:a16="http://schemas.microsoft.com/office/drawing/2014/main" id="{C67F70C6-2093-4115-94CE-9E7C4882D407}"/>
                      </a:ext>
                    </a:extLst>
                  </p:cNvPr>
                  <p:cNvSpPr txBox="1">
                    <a:spLocks noRot="1" noChangeAspect="1" noMove="1" noResize="1" noEditPoints="1" noAdjustHandles="1" noChangeArrowheads="1" noChangeShapeType="1" noTextEdit="1"/>
                  </p:cNvSpPr>
                  <p:nvPr/>
                </p:nvSpPr>
                <p:spPr>
                  <a:xfrm>
                    <a:off x="8499373" y="6086892"/>
                    <a:ext cx="5505450" cy="785856"/>
                  </a:xfrm>
                  <a:prstGeom prst="rect">
                    <a:avLst/>
                  </a:prstGeom>
                  <a:blipFill>
                    <a:blip r:embed="rId19"/>
                    <a:stretch>
                      <a:fillRect/>
                    </a:stretch>
                  </a:blipFill>
                </p:spPr>
                <p:txBody>
                  <a:bodyPr/>
                  <a:lstStyle/>
                  <a:p>
                    <a:r>
                      <a:rPr lang="en-CA">
                        <a:noFill/>
                      </a:rPr>
                      <a:t> </a:t>
                    </a:r>
                  </a:p>
                </p:txBody>
              </p:sp>
            </mc:Fallback>
          </mc:AlternateContent>
        </p:grpSp>
      </p:grpSp>
    </p:spTree>
    <p:custDataLst>
      <p:tags r:id="rId1"/>
    </p:custDataLst>
    <p:extLst>
      <p:ext uri="{BB962C8B-B14F-4D97-AF65-F5344CB8AC3E}">
        <p14:creationId xmlns:p14="http://schemas.microsoft.com/office/powerpoint/2010/main" val="3576736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2404">
        <p159:morph option="byObject"/>
      </p:transition>
    </mc:Choice>
    <mc:Fallback xmlns="">
      <p:transition spd="slow" advTm="3240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1F0894E-AE2D-4214-9D9A-24295402D527}"/>
              </a:ext>
            </a:extLst>
          </p:cNvPr>
          <p:cNvGrpSpPr/>
          <p:nvPr/>
        </p:nvGrpSpPr>
        <p:grpSpPr>
          <a:xfrm>
            <a:off x="98471" y="1195758"/>
            <a:ext cx="3235572" cy="2682799"/>
            <a:chOff x="8700530" y="2743200"/>
            <a:chExt cx="3235572" cy="2682799"/>
          </a:xfrm>
        </p:grpSpPr>
        <p:sp>
          <p:nvSpPr>
            <p:cNvPr id="5" name="TextBox 4">
              <a:extLst>
                <a:ext uri="{FF2B5EF4-FFF2-40B4-BE49-F238E27FC236}">
                  <a16:creationId xmlns:a16="http://schemas.microsoft.com/office/drawing/2014/main" id="{D9BF162F-11F4-498D-B96D-0EECFF001803}"/>
                </a:ext>
              </a:extLst>
            </p:cNvPr>
            <p:cNvSpPr txBox="1"/>
            <p:nvPr/>
          </p:nvSpPr>
          <p:spPr>
            <a:xfrm>
              <a:off x="8811812" y="2743200"/>
              <a:ext cx="3038397" cy="1569660"/>
            </a:xfrm>
            <a:prstGeom prst="rect">
              <a:avLst/>
            </a:prstGeom>
            <a:noFill/>
          </p:spPr>
          <p:txBody>
            <a:bodyPr wrap="none" rtlCol="0">
              <a:spAutoFit/>
            </a:bodyPr>
            <a:lstStyle/>
            <a:p>
              <a:pPr algn="ctr"/>
              <a:r>
                <a:rPr lang="en-US" sz="3200" dirty="0"/>
                <a:t>Relativistic Mass:</a:t>
              </a:r>
            </a:p>
            <a:p>
              <a:pPr algn="ctr"/>
              <a:r>
                <a:rPr lang="en-US" sz="3200" dirty="0">
                  <a:solidFill>
                    <a:srgbClr val="FF0000"/>
                  </a:solidFill>
                </a:rPr>
                <a:t>Moving objects </a:t>
              </a:r>
              <a:br>
                <a:rPr lang="en-US" sz="3200" dirty="0">
                  <a:solidFill>
                    <a:srgbClr val="FF0000"/>
                  </a:solidFill>
                </a:rPr>
              </a:br>
              <a:r>
                <a:rPr lang="en-US" sz="3200" dirty="0"/>
                <a:t>more massive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C4FEE0-5B54-46DA-947D-BFD0EF93562D}"/>
                    </a:ext>
                  </a:extLst>
                </p:cNvPr>
                <p:cNvSpPr txBox="1"/>
                <p:nvPr/>
              </p:nvSpPr>
              <p:spPr>
                <a:xfrm>
                  <a:off x="8700530" y="4410336"/>
                  <a:ext cx="3235572" cy="1015663"/>
                </a:xfrm>
                <a:prstGeom prst="rect">
                  <a:avLst/>
                </a:prstGeom>
                <a:noFill/>
                <a:ln w="571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𝑚</m:t>
                            </m:r>
                          </m:e>
                        </m:acc>
                        <m:r>
                          <a:rPr lang="en-US" sz="6000" i="1">
                            <a:latin typeface="Cambria Math" panose="02040503050406030204" pitchFamily="18" charset="0"/>
                          </a:rPr>
                          <m:t>=</m:t>
                        </m:r>
                        <m:r>
                          <a:rPr lang="en-US" sz="6000" i="1" smtClean="0">
                            <a:solidFill>
                              <a:srgbClr val="00B050"/>
                            </a:solidFill>
                            <a:latin typeface="Cambria Math" panose="02040503050406030204" pitchFamily="18" charset="0"/>
                          </a:rPr>
                          <m:t>𝑚</m:t>
                        </m:r>
                        <m:sSub>
                          <m:sSubPr>
                            <m:ctrlPr>
                              <a:rPr lang="en-US" sz="6000" i="1">
                                <a:latin typeface="Cambria Math" panose="02040503050406030204" pitchFamily="18" charset="0"/>
                              </a:rPr>
                            </m:ctrlPr>
                          </m:sSubPr>
                          <m:e>
                            <m:r>
                              <a:rPr lang="en-US" sz="6000" i="1">
                                <a:latin typeface="Cambria Math" panose="02040503050406030204" pitchFamily="18" charset="0"/>
                              </a:rPr>
                              <m:t>𝛾</m:t>
                            </m:r>
                          </m:e>
                          <m:sub>
                            <m:r>
                              <a:rPr lang="en-US" sz="6000" i="1">
                                <a:latin typeface="Cambria Math" panose="02040503050406030204" pitchFamily="18" charset="0"/>
                              </a:rPr>
                              <m:t>𝑣</m:t>
                            </m:r>
                          </m:sub>
                        </m:sSub>
                      </m:oMath>
                    </m:oMathPara>
                  </a14:m>
                  <a:endParaRPr lang="en-CA" sz="6000" dirty="0"/>
                </a:p>
              </p:txBody>
            </p:sp>
          </mc:Choice>
          <mc:Fallback xmlns="">
            <p:sp>
              <p:nvSpPr>
                <p:cNvPr id="6" name="TextBox 5">
                  <a:extLst>
                    <a:ext uri="{FF2B5EF4-FFF2-40B4-BE49-F238E27FC236}">
                      <a16:creationId xmlns:a16="http://schemas.microsoft.com/office/drawing/2014/main" id="{BAC4FEE0-5B54-46DA-947D-BFD0EF93562D}"/>
                    </a:ext>
                  </a:extLst>
                </p:cNvPr>
                <p:cNvSpPr txBox="1">
                  <a:spLocks noRot="1" noChangeAspect="1" noMove="1" noResize="1" noEditPoints="1" noAdjustHandles="1" noChangeArrowheads="1" noChangeShapeType="1" noTextEdit="1"/>
                </p:cNvSpPr>
                <p:nvPr/>
              </p:nvSpPr>
              <p:spPr>
                <a:xfrm>
                  <a:off x="8700530" y="4410336"/>
                  <a:ext cx="3235572" cy="1015663"/>
                </a:xfrm>
                <a:prstGeom prst="rect">
                  <a:avLst/>
                </a:prstGeom>
                <a:blipFill>
                  <a:blip r:embed="rId6"/>
                  <a:stretch>
                    <a:fillRect/>
                  </a:stretch>
                </a:blipFill>
                <a:ln w="57150">
                  <a:solidFill>
                    <a:schemeClr val="tx1"/>
                  </a:solidFill>
                </a:ln>
              </p:spPr>
              <p:txBody>
                <a:bodyPr/>
                <a:lstStyle/>
                <a:p>
                  <a:r>
                    <a:rPr lang="en-CA">
                      <a:noFill/>
                    </a:rPr>
                    <a:t> </a:t>
                  </a:r>
                </a:p>
              </p:txBody>
            </p:sp>
          </mc:Fallback>
        </mc:AlternateContent>
      </p:grpSp>
      <p:pic>
        <p:nvPicPr>
          <p:cNvPr id="9" name="Picture 8">
            <a:extLst>
              <a:ext uri="{FF2B5EF4-FFF2-40B4-BE49-F238E27FC236}">
                <a16:creationId xmlns:a16="http://schemas.microsoft.com/office/drawing/2014/main" id="{B53E70E2-47A2-490F-9EB2-DBBFEC6AF716}"/>
              </a:ext>
            </a:extLst>
          </p:cNvPr>
          <p:cNvPicPr>
            <a:picLocks noChangeAspect="1"/>
          </p:cNvPicPr>
          <p:nvPr/>
        </p:nvPicPr>
        <p:blipFill>
          <a:blip r:embed="rId7"/>
          <a:stretch>
            <a:fillRect/>
          </a:stretch>
        </p:blipFill>
        <p:spPr>
          <a:xfrm>
            <a:off x="3418450" y="838084"/>
            <a:ext cx="3279648" cy="4880429"/>
          </a:xfrm>
          <a:prstGeom prst="rect">
            <a:avLst/>
          </a:prstGeom>
        </p:spPr>
      </p:pic>
      <p:pic>
        <p:nvPicPr>
          <p:cNvPr id="10" name="Picture 9">
            <a:extLst>
              <a:ext uri="{FF2B5EF4-FFF2-40B4-BE49-F238E27FC236}">
                <a16:creationId xmlns:a16="http://schemas.microsoft.com/office/drawing/2014/main" id="{38508F02-8A58-4DD4-9080-EAE09B3B7E67}"/>
              </a:ext>
            </a:extLst>
          </p:cNvPr>
          <p:cNvPicPr>
            <a:picLocks noChangeAspect="1"/>
          </p:cNvPicPr>
          <p:nvPr/>
        </p:nvPicPr>
        <p:blipFill rotWithShape="1">
          <a:blip r:embed="rId8"/>
          <a:srcRect l="4546" r="5264"/>
          <a:stretch/>
        </p:blipFill>
        <p:spPr>
          <a:xfrm>
            <a:off x="6709747" y="-1"/>
            <a:ext cx="5482254" cy="569741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B6799B9-5FF3-47E3-B110-DEE8C9B7A0B7}"/>
                  </a:ext>
                </a:extLst>
              </p:cNvPr>
              <p:cNvSpPr txBox="1"/>
              <p:nvPr/>
            </p:nvSpPr>
            <p:spPr>
              <a:xfrm>
                <a:off x="0" y="-98476"/>
                <a:ext cx="6855979" cy="1015663"/>
              </a:xfrm>
              <a:prstGeom prst="rect">
                <a:avLst/>
              </a:prstGeom>
              <a:noFill/>
            </p:spPr>
            <p:txBody>
              <a:bodyPr wrap="none" rtlCol="0">
                <a:spAutoFit/>
              </a:bodyPr>
              <a:lstStyle/>
              <a:p>
                <a:r>
                  <a:rPr lang="en-US" sz="6000" dirty="0"/>
                  <a:t>What about </a:t>
                </a:r>
                <a:r>
                  <a:rPr lang="en-US" sz="6000" dirty="0">
                    <a:solidFill>
                      <a:schemeClr val="accent2">
                        <a:lumMod val="75000"/>
                      </a:schemeClr>
                    </a:solidFill>
                  </a:rPr>
                  <a:t>mass </a:t>
                </a:r>
                <a14:m>
                  <m:oMath xmlns:m="http://schemas.openxmlformats.org/officeDocument/2006/math">
                    <m:r>
                      <a:rPr lang="en-US" sz="6000" b="0" i="1" smtClean="0">
                        <a:solidFill>
                          <a:schemeClr val="accent2">
                            <a:lumMod val="75000"/>
                          </a:schemeClr>
                        </a:solidFill>
                        <a:latin typeface="Cambria Math" panose="02040503050406030204" pitchFamily="18" charset="0"/>
                      </a:rPr>
                      <m:t>𝑚</m:t>
                    </m:r>
                  </m:oMath>
                </a14:m>
                <a:r>
                  <a:rPr lang="en-CA" sz="6000" dirty="0"/>
                  <a:t>?</a:t>
                </a:r>
              </a:p>
            </p:txBody>
          </p:sp>
        </mc:Choice>
        <mc:Fallback xmlns="">
          <p:sp>
            <p:nvSpPr>
              <p:cNvPr id="13" name="TextBox 12">
                <a:extLst>
                  <a:ext uri="{FF2B5EF4-FFF2-40B4-BE49-F238E27FC236}">
                    <a16:creationId xmlns:a16="http://schemas.microsoft.com/office/drawing/2014/main" id="{1B6799B9-5FF3-47E3-B110-DEE8C9B7A0B7}"/>
                  </a:ext>
                </a:extLst>
              </p:cNvPr>
              <p:cNvSpPr txBox="1">
                <a:spLocks noRot="1" noChangeAspect="1" noMove="1" noResize="1" noEditPoints="1" noAdjustHandles="1" noChangeArrowheads="1" noChangeShapeType="1" noTextEdit="1"/>
              </p:cNvSpPr>
              <p:nvPr/>
            </p:nvSpPr>
            <p:spPr>
              <a:xfrm>
                <a:off x="0" y="-98476"/>
                <a:ext cx="6855979" cy="1015663"/>
              </a:xfrm>
              <a:prstGeom prst="rect">
                <a:avLst/>
              </a:prstGeom>
              <a:blipFill>
                <a:blip r:embed="rId9"/>
                <a:stretch>
                  <a:fillRect l="-5333" t="-18675" r="-4356" b="-40361"/>
                </a:stretch>
              </a:blipFill>
            </p:spPr>
            <p:txBody>
              <a:bodyPr/>
              <a:lstStyle/>
              <a:p>
                <a:r>
                  <a:rPr lang="en-CA">
                    <a:noFill/>
                  </a:rPr>
                  <a:t> </a:t>
                </a:r>
              </a:p>
            </p:txBody>
          </p:sp>
        </mc:Fallback>
      </mc:AlternateContent>
      <p:sp>
        <p:nvSpPr>
          <p:cNvPr id="12" name="Rectangle 11">
            <a:extLst>
              <a:ext uri="{FF2B5EF4-FFF2-40B4-BE49-F238E27FC236}">
                <a16:creationId xmlns:a16="http://schemas.microsoft.com/office/drawing/2014/main" id="{CFC69228-D9AE-4523-BA5D-CB52CF687622}"/>
              </a:ext>
            </a:extLst>
          </p:cNvPr>
          <p:cNvSpPr/>
          <p:nvPr/>
        </p:nvSpPr>
        <p:spPr>
          <a:xfrm>
            <a:off x="8581291" y="3108955"/>
            <a:ext cx="1659987" cy="66118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Multiplication Sign 14">
            <a:extLst>
              <a:ext uri="{FF2B5EF4-FFF2-40B4-BE49-F238E27FC236}">
                <a16:creationId xmlns:a16="http://schemas.microsoft.com/office/drawing/2014/main" id="{0A34B8F3-F6EE-4CA7-B160-5BCE3E3F5E52}"/>
              </a:ext>
            </a:extLst>
          </p:cNvPr>
          <p:cNvSpPr/>
          <p:nvPr/>
        </p:nvSpPr>
        <p:spPr>
          <a:xfrm>
            <a:off x="-640666" y="1195754"/>
            <a:ext cx="4721514" cy="2644726"/>
          </a:xfrm>
          <a:prstGeom prst="mathMultiply">
            <a:avLst/>
          </a:prstGeom>
          <a:solidFill>
            <a:srgbClr val="FF0000">
              <a:alpha val="34000"/>
            </a:srgbClr>
          </a:solidFill>
          <a:ln w="76200">
            <a:solidFill>
              <a:srgbClr val="C00000">
                <a:alpha val="34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 name="TextBox 15">
            <a:extLst>
              <a:ext uri="{FF2B5EF4-FFF2-40B4-BE49-F238E27FC236}">
                <a16:creationId xmlns:a16="http://schemas.microsoft.com/office/drawing/2014/main" id="{AE06D68A-AD9B-4E55-BF90-82F104BA9B2D}"/>
              </a:ext>
            </a:extLst>
          </p:cNvPr>
          <p:cNvSpPr txBox="1"/>
          <p:nvPr/>
        </p:nvSpPr>
        <p:spPr>
          <a:xfrm>
            <a:off x="0" y="5986749"/>
            <a:ext cx="12191999" cy="769441"/>
          </a:xfrm>
          <a:prstGeom prst="rect">
            <a:avLst/>
          </a:prstGeom>
          <a:noFill/>
          <a:ln w="57150">
            <a:solidFill>
              <a:schemeClr val="tx1"/>
            </a:solidFill>
          </a:ln>
        </p:spPr>
        <p:txBody>
          <a:bodyPr wrap="square" rtlCol="0">
            <a:spAutoFit/>
          </a:bodyPr>
          <a:lstStyle/>
          <a:p>
            <a:pPr algn="ctr"/>
            <a:r>
              <a:rPr lang="en-US" sz="4400" dirty="0">
                <a:solidFill>
                  <a:srgbClr val="FF0000"/>
                </a:solidFill>
              </a:rPr>
              <a:t>Modern approach is to treat mass as non-relativistic! </a:t>
            </a:r>
            <a:endParaRPr lang="en-CA" sz="4400" dirty="0">
              <a:solidFill>
                <a:srgbClr val="FF0000"/>
              </a:solidFill>
            </a:endParaRPr>
          </a:p>
        </p:txBody>
      </p:sp>
      <p:sp>
        <p:nvSpPr>
          <p:cNvPr id="17" name="Multiplication Sign 16">
            <a:extLst>
              <a:ext uri="{FF2B5EF4-FFF2-40B4-BE49-F238E27FC236}">
                <a16:creationId xmlns:a16="http://schemas.microsoft.com/office/drawing/2014/main" id="{A4531239-6455-4A85-A5BD-1968073A5D9C}"/>
              </a:ext>
            </a:extLst>
          </p:cNvPr>
          <p:cNvSpPr/>
          <p:nvPr/>
        </p:nvSpPr>
        <p:spPr>
          <a:xfrm>
            <a:off x="7052017" y="2121877"/>
            <a:ext cx="4721514" cy="2644726"/>
          </a:xfrm>
          <a:prstGeom prst="mathMultiply">
            <a:avLst/>
          </a:prstGeom>
          <a:solidFill>
            <a:srgbClr val="FF0000">
              <a:alpha val="34000"/>
            </a:srgbClr>
          </a:solidFill>
          <a:ln w="76200">
            <a:solidFill>
              <a:srgbClr val="C00000">
                <a:alpha val="34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A46A2061-1C3F-43D6-9CAA-00E2AC53ADB6}"/>
              </a:ext>
            </a:extLst>
          </p:cNvPr>
          <p:cNvSpPr txBox="1"/>
          <p:nvPr/>
        </p:nvSpPr>
        <p:spPr>
          <a:xfrm>
            <a:off x="56272" y="4093699"/>
            <a:ext cx="3334042" cy="1569660"/>
          </a:xfrm>
          <a:prstGeom prst="rect">
            <a:avLst/>
          </a:prstGeom>
          <a:noFill/>
        </p:spPr>
        <p:txBody>
          <a:bodyPr wrap="square" rtlCol="0">
            <a:spAutoFit/>
          </a:bodyPr>
          <a:lstStyle/>
          <a:p>
            <a:pPr algn="ctr"/>
            <a:r>
              <a:rPr lang="en-US" sz="3200" dirty="0"/>
              <a:t>This definition can lead to a lot of confusion!</a:t>
            </a:r>
            <a:endParaRPr lang="en-CA" sz="3200" dirty="0"/>
          </a:p>
        </p:txBody>
      </p:sp>
    </p:spTree>
    <p:custDataLst>
      <p:tags r:id="rId1"/>
    </p:custDataLst>
    <p:extLst>
      <p:ext uri="{BB962C8B-B14F-4D97-AF65-F5344CB8AC3E}">
        <p14:creationId xmlns:p14="http://schemas.microsoft.com/office/powerpoint/2010/main" val="2366242809"/>
      </p:ext>
    </p:extLst>
  </p:cSld>
  <p:clrMapOvr>
    <a:masterClrMapping/>
  </p:clrMapOvr>
  <mc:AlternateContent xmlns:mc="http://schemas.openxmlformats.org/markup-compatibility/2006" xmlns:p14="http://schemas.microsoft.com/office/powerpoint/2010/main">
    <mc:Choice Requires="p14">
      <p:transition spd="slow" p14:dur="2000" advTm="51421"/>
    </mc:Choice>
    <mc:Fallback xmlns="">
      <p:transition spd="slow" advTm="514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500"/>
                                        <p:tgtEl>
                                          <p:spTgt spid="10"/>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4"/>
</p:tagLst>
</file>

<file path=ppt/tags/tag2.xml><?xml version="1.0" encoding="utf-8"?>
<p:tagLst xmlns:a="http://schemas.openxmlformats.org/drawingml/2006/main" xmlns:r="http://schemas.openxmlformats.org/officeDocument/2006/relationships" xmlns:p="http://schemas.openxmlformats.org/presentationml/2006/main">
  <p:tag name="TIMING" val="|5.5"/>
</p:tagLst>
</file>

<file path=ppt/tags/tag3.xml><?xml version="1.0" encoding="utf-8"?>
<p:tagLst xmlns:a="http://schemas.openxmlformats.org/drawingml/2006/main" xmlns:r="http://schemas.openxmlformats.org/officeDocument/2006/relationships" xmlns:p="http://schemas.openxmlformats.org/presentationml/2006/main">
  <p:tag name="TIMING" val="|0"/>
</p:tagLst>
</file>

<file path=ppt/tags/tag4.xml><?xml version="1.0" encoding="utf-8"?>
<p:tagLst xmlns:a="http://schemas.openxmlformats.org/drawingml/2006/main" xmlns:r="http://schemas.openxmlformats.org/officeDocument/2006/relationships" xmlns:p="http://schemas.openxmlformats.org/presentationml/2006/main">
  <p:tag name="TIMING" val="|5.4"/>
</p:tagLst>
</file>

<file path=ppt/tags/tag5.xml><?xml version="1.0" encoding="utf-8"?>
<p:tagLst xmlns:a="http://schemas.openxmlformats.org/drawingml/2006/main" xmlns:r="http://schemas.openxmlformats.org/officeDocument/2006/relationships" xmlns:p="http://schemas.openxmlformats.org/presentationml/2006/main">
  <p:tag name="TIMING" val="|1.9|0.9|0.9|11.1|30.9"/>
</p:tagLst>
</file>

<file path=ppt/tags/tag6.xml><?xml version="1.0" encoding="utf-8"?>
<p:tagLst xmlns:a="http://schemas.openxmlformats.org/drawingml/2006/main" xmlns:r="http://schemas.openxmlformats.org/officeDocument/2006/relationships" xmlns:p="http://schemas.openxmlformats.org/presentationml/2006/main">
  <p:tag name="TIMING" val="|0.7|6|8.8|7.4"/>
</p:tagLst>
</file>

<file path=ppt/tags/tag7.xml><?xml version="1.0" encoding="utf-8"?>
<p:tagLst xmlns:a="http://schemas.openxmlformats.org/drawingml/2006/main" xmlns:r="http://schemas.openxmlformats.org/officeDocument/2006/relationships" xmlns:p="http://schemas.openxmlformats.org/presentationml/2006/main">
  <p:tag name="TIMING" val="|6.2|12|2.2|15.1|4.8|3.9|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1249</TotalTime>
  <Words>1458</Words>
  <Application>Microsoft Office PowerPoint</Application>
  <PresentationFormat>Widescreen</PresentationFormat>
  <Paragraphs>130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D</dc:creator>
  <cp:lastModifiedBy>Chris D</cp:lastModifiedBy>
  <cp:revision>8</cp:revision>
  <dcterms:created xsi:type="dcterms:W3CDTF">2020-03-17T05:54:06Z</dcterms:created>
  <dcterms:modified xsi:type="dcterms:W3CDTF">2022-09-12T06:53:00Z</dcterms:modified>
</cp:coreProperties>
</file>